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77" r:id="rId3"/>
    <p:sldId id="301" r:id="rId4"/>
    <p:sldId id="278" r:id="rId5"/>
    <p:sldId id="289" r:id="rId6"/>
    <p:sldId id="279" r:id="rId7"/>
    <p:sldId id="305" r:id="rId8"/>
    <p:sldId id="280" r:id="rId9"/>
    <p:sldId id="290" r:id="rId10"/>
    <p:sldId id="282" r:id="rId11"/>
    <p:sldId id="283" r:id="rId12"/>
    <p:sldId id="284" r:id="rId13"/>
    <p:sldId id="281" r:id="rId14"/>
    <p:sldId id="291" r:id="rId15"/>
    <p:sldId id="285" r:id="rId16"/>
    <p:sldId id="288" r:id="rId17"/>
    <p:sldId id="265" r:id="rId18"/>
    <p:sldId id="287" r:id="rId19"/>
    <p:sldId id="286" r:id="rId20"/>
    <p:sldId id="312" r:id="rId21"/>
    <p:sldId id="266" r:id="rId22"/>
    <p:sldId id="293" r:id="rId23"/>
    <p:sldId id="295" r:id="rId24"/>
    <p:sldId id="269" r:id="rId25"/>
    <p:sldId id="270" r:id="rId26"/>
    <p:sldId id="271" r:id="rId27"/>
    <p:sldId id="296" r:id="rId28"/>
    <p:sldId id="306" r:id="rId29"/>
    <p:sldId id="273" r:id="rId30"/>
    <p:sldId id="297" r:id="rId31"/>
    <p:sldId id="274" r:id="rId32"/>
    <p:sldId id="314" r:id="rId33"/>
    <p:sldId id="275" r:id="rId34"/>
    <p:sldId id="307" r:id="rId35"/>
    <p:sldId id="308" r:id="rId36"/>
    <p:sldId id="300" r:id="rId37"/>
    <p:sldId id="299" r:id="rId38"/>
    <p:sldId id="302" r:id="rId39"/>
    <p:sldId id="309" r:id="rId40"/>
    <p:sldId id="303" r:id="rId41"/>
    <p:sldId id="304" r:id="rId42"/>
    <p:sldId id="310" r:id="rId43"/>
    <p:sldId id="298" r:id="rId44"/>
    <p:sldId id="276" r:id="rId45"/>
    <p:sldId id="313" r:id="rId46"/>
    <p:sldId id="31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E961DD22-EB71-FF48-B685-73A0F378A836}">
          <p14:sldIdLst>
            <p14:sldId id="256"/>
            <p14:sldId id="277"/>
            <p14:sldId id="301"/>
            <p14:sldId id="278"/>
            <p14:sldId id="289"/>
            <p14:sldId id="279"/>
            <p14:sldId id="305"/>
            <p14:sldId id="280"/>
            <p14:sldId id="290"/>
            <p14:sldId id="282"/>
            <p14:sldId id="283"/>
            <p14:sldId id="284"/>
            <p14:sldId id="281"/>
            <p14:sldId id="291"/>
            <p14:sldId id="285"/>
            <p14:sldId id="288"/>
            <p14:sldId id="265"/>
            <p14:sldId id="287"/>
            <p14:sldId id="286"/>
            <p14:sldId id="312"/>
            <p14:sldId id="266"/>
            <p14:sldId id="293"/>
            <p14:sldId id="295"/>
            <p14:sldId id="269"/>
            <p14:sldId id="270"/>
            <p14:sldId id="271"/>
            <p14:sldId id="296"/>
            <p14:sldId id="306"/>
            <p14:sldId id="273"/>
            <p14:sldId id="297"/>
            <p14:sldId id="274"/>
            <p14:sldId id="314"/>
            <p14:sldId id="275"/>
            <p14:sldId id="307"/>
            <p14:sldId id="308"/>
            <p14:sldId id="300"/>
            <p14:sldId id="299"/>
            <p14:sldId id="302"/>
            <p14:sldId id="309"/>
            <p14:sldId id="303"/>
            <p14:sldId id="304"/>
            <p14:sldId id="310"/>
            <p14:sldId id="298"/>
            <p14:sldId id="276"/>
            <p14:sldId id="313"/>
            <p14:sldId id="31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2" clrIdx="0">
    <p:extLst/>
  </p:cmAuthor>
  <p:cmAuthor id="2" name="Microsoft Office User" initials="Office [2]" lastIdx="1" clrIdx="1">
    <p:extLst/>
  </p:cmAuthor>
  <p:cmAuthor id="3" name="Microsoft Office User" initials="Office [3]"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5E994"/>
    <a:srgbClr val="82E99C"/>
    <a:srgbClr val="01189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302"/>
    <p:restoredTop sz="95439"/>
  </p:normalViewPr>
  <p:slideViewPr>
    <p:cSldViewPr snapToGrid="0" snapToObjects="1">
      <p:cViewPr>
        <p:scale>
          <a:sx n="73" d="100"/>
          <a:sy n="73" d="100"/>
        </p:scale>
        <p:origin x="144" y="69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C1BC0F-0C0D-094C-BE7B-64404ABF07FE}" type="datetimeFigureOut">
              <a:rPr lang="en-US" smtClean="0"/>
              <a:t>7/10/17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C1CC9D-8575-E344-87E6-E7833BD67E2F}" type="slidenum">
              <a:rPr lang="en-US" smtClean="0"/>
              <a:t>‹#›</a:t>
            </a:fld>
            <a:endParaRPr lang="en-US"/>
          </a:p>
        </p:txBody>
      </p:sp>
    </p:spTree>
    <p:extLst>
      <p:ext uri="{BB962C8B-B14F-4D97-AF65-F5344CB8AC3E}">
        <p14:creationId xmlns:p14="http://schemas.microsoft.com/office/powerpoint/2010/main" val="1227599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C1CC9D-8575-E344-87E6-E7833BD67E2F}" type="slidenum">
              <a:rPr lang="en-US" smtClean="0"/>
              <a:t>10</a:t>
            </a:fld>
            <a:endParaRPr lang="en-US"/>
          </a:p>
        </p:txBody>
      </p:sp>
    </p:spTree>
    <p:extLst>
      <p:ext uri="{BB962C8B-B14F-4D97-AF65-F5344CB8AC3E}">
        <p14:creationId xmlns:p14="http://schemas.microsoft.com/office/powerpoint/2010/main" val="1384122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A5096D-51E7-9C47-BA6F-E55AC765BAC9}" type="datetimeFigureOut">
              <a:rPr lang="en-US" smtClean="0"/>
              <a:t>7/10/17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9BAAE1-C3BF-3546-BB89-07674B3018E7}" type="slidenum">
              <a:rPr lang="en-US" smtClean="0"/>
              <a:t>‹#›</a:t>
            </a:fld>
            <a:endParaRPr lang="en-US"/>
          </a:p>
        </p:txBody>
      </p:sp>
    </p:spTree>
    <p:extLst>
      <p:ext uri="{BB962C8B-B14F-4D97-AF65-F5344CB8AC3E}">
        <p14:creationId xmlns:p14="http://schemas.microsoft.com/office/powerpoint/2010/main" val="1841831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A5096D-51E7-9C47-BA6F-E55AC765BAC9}" type="datetimeFigureOut">
              <a:rPr lang="en-US" smtClean="0"/>
              <a:t>7/10/17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9BAAE1-C3BF-3546-BB89-07674B3018E7}" type="slidenum">
              <a:rPr lang="en-US" smtClean="0"/>
              <a:t>‹#›</a:t>
            </a:fld>
            <a:endParaRPr lang="en-US"/>
          </a:p>
        </p:txBody>
      </p:sp>
    </p:spTree>
    <p:extLst>
      <p:ext uri="{BB962C8B-B14F-4D97-AF65-F5344CB8AC3E}">
        <p14:creationId xmlns:p14="http://schemas.microsoft.com/office/powerpoint/2010/main" val="76663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A5096D-51E7-9C47-BA6F-E55AC765BAC9}" type="datetimeFigureOut">
              <a:rPr lang="en-US" smtClean="0"/>
              <a:t>7/10/17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9BAAE1-C3BF-3546-BB89-07674B3018E7}" type="slidenum">
              <a:rPr lang="en-US" smtClean="0"/>
              <a:t>‹#›</a:t>
            </a:fld>
            <a:endParaRPr lang="en-US"/>
          </a:p>
        </p:txBody>
      </p:sp>
    </p:spTree>
    <p:extLst>
      <p:ext uri="{BB962C8B-B14F-4D97-AF65-F5344CB8AC3E}">
        <p14:creationId xmlns:p14="http://schemas.microsoft.com/office/powerpoint/2010/main" val="2119576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A5096D-51E7-9C47-BA6F-E55AC765BAC9}" type="datetimeFigureOut">
              <a:rPr lang="en-US" smtClean="0"/>
              <a:t>7/10/17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9BAAE1-C3BF-3546-BB89-07674B3018E7}" type="slidenum">
              <a:rPr lang="en-US" smtClean="0"/>
              <a:t>‹#›</a:t>
            </a:fld>
            <a:endParaRPr lang="en-US"/>
          </a:p>
        </p:txBody>
      </p:sp>
    </p:spTree>
    <p:extLst>
      <p:ext uri="{BB962C8B-B14F-4D97-AF65-F5344CB8AC3E}">
        <p14:creationId xmlns:p14="http://schemas.microsoft.com/office/powerpoint/2010/main" val="1410653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A5096D-51E7-9C47-BA6F-E55AC765BAC9}" type="datetimeFigureOut">
              <a:rPr lang="en-US" smtClean="0"/>
              <a:t>7/10/17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9BAAE1-C3BF-3546-BB89-07674B3018E7}" type="slidenum">
              <a:rPr lang="en-US" smtClean="0"/>
              <a:t>‹#›</a:t>
            </a:fld>
            <a:endParaRPr lang="en-US"/>
          </a:p>
        </p:txBody>
      </p:sp>
    </p:spTree>
    <p:extLst>
      <p:ext uri="{BB962C8B-B14F-4D97-AF65-F5344CB8AC3E}">
        <p14:creationId xmlns:p14="http://schemas.microsoft.com/office/powerpoint/2010/main" val="636869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A5096D-51E7-9C47-BA6F-E55AC765BAC9}" type="datetimeFigureOut">
              <a:rPr lang="en-US" smtClean="0"/>
              <a:t>7/10/17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9BAAE1-C3BF-3546-BB89-07674B3018E7}" type="slidenum">
              <a:rPr lang="en-US" smtClean="0"/>
              <a:t>‹#›</a:t>
            </a:fld>
            <a:endParaRPr lang="en-US"/>
          </a:p>
        </p:txBody>
      </p:sp>
    </p:spTree>
    <p:extLst>
      <p:ext uri="{BB962C8B-B14F-4D97-AF65-F5344CB8AC3E}">
        <p14:creationId xmlns:p14="http://schemas.microsoft.com/office/powerpoint/2010/main" val="809744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A5096D-51E7-9C47-BA6F-E55AC765BAC9}" type="datetimeFigureOut">
              <a:rPr lang="en-US" smtClean="0"/>
              <a:t>7/10/17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9BAAE1-C3BF-3546-BB89-07674B3018E7}" type="slidenum">
              <a:rPr lang="en-US" smtClean="0"/>
              <a:t>‹#›</a:t>
            </a:fld>
            <a:endParaRPr lang="en-US"/>
          </a:p>
        </p:txBody>
      </p:sp>
    </p:spTree>
    <p:extLst>
      <p:ext uri="{BB962C8B-B14F-4D97-AF65-F5344CB8AC3E}">
        <p14:creationId xmlns:p14="http://schemas.microsoft.com/office/powerpoint/2010/main" val="772209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A5096D-51E7-9C47-BA6F-E55AC765BAC9}" type="datetimeFigureOut">
              <a:rPr lang="en-US" smtClean="0"/>
              <a:t>7/10/17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9BAAE1-C3BF-3546-BB89-07674B3018E7}" type="slidenum">
              <a:rPr lang="en-US" smtClean="0"/>
              <a:t>‹#›</a:t>
            </a:fld>
            <a:endParaRPr lang="en-US"/>
          </a:p>
        </p:txBody>
      </p:sp>
    </p:spTree>
    <p:extLst>
      <p:ext uri="{BB962C8B-B14F-4D97-AF65-F5344CB8AC3E}">
        <p14:creationId xmlns:p14="http://schemas.microsoft.com/office/powerpoint/2010/main" val="1279253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A5096D-51E7-9C47-BA6F-E55AC765BAC9}" type="datetimeFigureOut">
              <a:rPr lang="en-US" smtClean="0"/>
              <a:t>7/10/17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9BAAE1-C3BF-3546-BB89-07674B3018E7}" type="slidenum">
              <a:rPr lang="en-US" smtClean="0"/>
              <a:t>‹#›</a:t>
            </a:fld>
            <a:endParaRPr lang="en-US"/>
          </a:p>
        </p:txBody>
      </p:sp>
    </p:spTree>
    <p:extLst>
      <p:ext uri="{BB962C8B-B14F-4D97-AF65-F5344CB8AC3E}">
        <p14:creationId xmlns:p14="http://schemas.microsoft.com/office/powerpoint/2010/main" val="1949574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A5096D-51E7-9C47-BA6F-E55AC765BAC9}" type="datetimeFigureOut">
              <a:rPr lang="en-US" smtClean="0"/>
              <a:t>7/10/17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9BAAE1-C3BF-3546-BB89-07674B3018E7}" type="slidenum">
              <a:rPr lang="en-US" smtClean="0"/>
              <a:t>‹#›</a:t>
            </a:fld>
            <a:endParaRPr lang="en-US"/>
          </a:p>
        </p:txBody>
      </p:sp>
    </p:spTree>
    <p:extLst>
      <p:ext uri="{BB962C8B-B14F-4D97-AF65-F5344CB8AC3E}">
        <p14:creationId xmlns:p14="http://schemas.microsoft.com/office/powerpoint/2010/main" val="188311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A5096D-51E7-9C47-BA6F-E55AC765BAC9}" type="datetimeFigureOut">
              <a:rPr lang="en-US" smtClean="0"/>
              <a:t>7/10/17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9BAAE1-C3BF-3546-BB89-07674B3018E7}" type="slidenum">
              <a:rPr lang="en-US" smtClean="0"/>
              <a:t>‹#›</a:t>
            </a:fld>
            <a:endParaRPr lang="en-US"/>
          </a:p>
        </p:txBody>
      </p:sp>
    </p:spTree>
    <p:extLst>
      <p:ext uri="{BB962C8B-B14F-4D97-AF65-F5344CB8AC3E}">
        <p14:creationId xmlns:p14="http://schemas.microsoft.com/office/powerpoint/2010/main" val="17157837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A5096D-51E7-9C47-BA6F-E55AC765BAC9}" type="datetimeFigureOut">
              <a:rPr lang="en-US" smtClean="0"/>
              <a:t>7/10/17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9BAAE1-C3BF-3546-BB89-07674B3018E7}" type="slidenum">
              <a:rPr lang="en-US" smtClean="0"/>
              <a:t>‹#›</a:t>
            </a:fld>
            <a:endParaRPr lang="en-US"/>
          </a:p>
        </p:txBody>
      </p:sp>
    </p:spTree>
    <p:extLst>
      <p:ext uri="{BB962C8B-B14F-4D97-AF65-F5344CB8AC3E}">
        <p14:creationId xmlns:p14="http://schemas.microsoft.com/office/powerpoint/2010/main" val="669385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gif"/><Relationship Id="rId3" Type="http://schemas.openxmlformats.org/officeDocument/2006/relationships/hyperlink" Target="http://www2.le.ac.uk/departments/genetics/vgec/diagrams/109-mitosis_meiosis.gif/view"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d28rh4a8wq0iu5.cloudfront.net/ads1/data/SRR835775_1.first1000.fastq" TargetMode="Externa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gif"/><Relationship Id="rId3" Type="http://schemas.openxmlformats.org/officeDocument/2006/relationships/hyperlink" Target="http://imgur.com/gallery/REMvava"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gif"/><Relationship Id="rId3" Type="http://schemas.openxmlformats.org/officeDocument/2006/relationships/hyperlink" Target="http://www.biocomicals.com/categocartoons.php?id=20121104.1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pythontutor.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cancer.gov/about-cancer/understanding/what-is-cancer"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hyperlink" Target="http://xkcd.com/1217/"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gif"/><Relationship Id="rId3" Type="http://schemas.openxmlformats.org/officeDocument/2006/relationships/hyperlink" Target="http://biocomicals.com/categocartoons.php?id=20121206.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leanpub.com/findinghiddenmessagesindna" TargetMode="External"/><Relationship Id="rId3" Type="http://schemas.openxmlformats.org/officeDocument/2006/relationships/hyperlink" Target="http://www.bioinformatics.org/wiki/bioinformatic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hyperlink" Target="http://xkcd.com/1605/"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xkcd.com/882/"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genomics.xprize.org/about/overview"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hOuzYLNEuA4" TargetMode="External"/><Relationship Id="rId4" Type="http://schemas.openxmlformats.org/officeDocument/2006/relationships/hyperlink" Target="http://learn.genetics.utah.edu/content/labs/extraction/" TargetMode="External"/><Relationship Id="rId5" Type="http://schemas.openxmlformats.org/officeDocument/2006/relationships/hyperlink" Target="https://en.wikipedia.org/wiki/Phred_quality_score" TargetMode="External"/><Relationship Id="rId1" Type="http://schemas.openxmlformats.org/officeDocument/2006/relationships/slideLayout" Target="../slideLayouts/slideLayout7.xml"/><Relationship Id="rId2" Type="http://schemas.openxmlformats.org/officeDocument/2006/relationships/hyperlink" Target="https://www.youtube.com/watch?v=pOsAbTi9tHw"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gif"/><Relationship Id="rId3" Type="http://schemas.openxmlformats.org/officeDocument/2006/relationships/hyperlink" Target="http://www.biocomicals.com/categocartoons.php?id=20120706.19"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011893"/>
          </a:solidFill>
          <a:ln>
            <a:noFill/>
          </a:ln>
        </p:spPr>
        <p:txBody>
          <a:bodyPr>
            <a:normAutofit fontScale="90000"/>
          </a:bodyPr>
          <a:lstStyle/>
          <a:p>
            <a:r>
              <a:rPr lang="en-US" dirty="0" smtClean="0">
                <a:solidFill>
                  <a:srgbClr val="82E99C"/>
                </a:solidFill>
                <a:latin typeface="Futura Medium" charset="0"/>
                <a:ea typeface="Futura Medium" charset="0"/>
                <a:cs typeface="Futura Medium" charset="0"/>
              </a:rPr>
              <a:t>Treasure Island: Bioinformatics for everyone</a:t>
            </a:r>
            <a:endParaRPr lang="en-US" dirty="0">
              <a:solidFill>
                <a:srgbClr val="82E99C"/>
              </a:solidFill>
              <a:latin typeface="Futura Medium" charset="0"/>
              <a:ea typeface="Futura Medium" charset="0"/>
              <a:cs typeface="Futura Medium" charset="0"/>
            </a:endParaRPr>
          </a:p>
        </p:txBody>
      </p:sp>
      <p:sp>
        <p:nvSpPr>
          <p:cNvPr id="3" name="Subtitle 2"/>
          <p:cNvSpPr>
            <a:spLocks noGrp="1"/>
          </p:cNvSpPr>
          <p:nvPr>
            <p:ph type="subTitle" idx="1"/>
          </p:nvPr>
        </p:nvSpPr>
        <p:spPr/>
        <p:txBody>
          <a:bodyPr>
            <a:normAutofit/>
          </a:bodyPr>
          <a:lstStyle/>
          <a:p>
            <a:endParaRPr lang="en-US" dirty="0" smtClean="0">
              <a:latin typeface="Futura Medium" charset="0"/>
              <a:ea typeface="Futura Medium" charset="0"/>
              <a:cs typeface="Futura Medium" charset="0"/>
            </a:endParaRPr>
          </a:p>
          <a:p>
            <a:r>
              <a:rPr lang="en-US" sz="4800" dirty="0" smtClean="0">
                <a:solidFill>
                  <a:srgbClr val="82E99C"/>
                </a:solidFill>
                <a:latin typeface="Futura Medium" charset="0"/>
                <a:ea typeface="Futura Medium" charset="0"/>
                <a:cs typeface="Futura Medium" charset="0"/>
              </a:rPr>
              <a:t>Presenter: </a:t>
            </a:r>
            <a:r>
              <a:rPr lang="en-US" sz="4800" dirty="0" err="1" smtClean="0">
                <a:solidFill>
                  <a:srgbClr val="82E99C"/>
                </a:solidFill>
                <a:latin typeface="Futura Medium" charset="0"/>
                <a:ea typeface="Futura Medium" charset="0"/>
                <a:cs typeface="Futura Medium" charset="0"/>
              </a:rPr>
              <a:t>Mainye</a:t>
            </a:r>
            <a:r>
              <a:rPr lang="en-US" sz="4800" dirty="0" smtClean="0">
                <a:solidFill>
                  <a:srgbClr val="82E99C"/>
                </a:solidFill>
                <a:latin typeface="Futura Medium" charset="0"/>
                <a:ea typeface="Futura Medium" charset="0"/>
                <a:cs typeface="Futura Medium" charset="0"/>
              </a:rPr>
              <a:t> </a:t>
            </a:r>
            <a:r>
              <a:rPr lang="en-US" sz="4800" dirty="0" smtClean="0">
                <a:solidFill>
                  <a:srgbClr val="82E99C"/>
                </a:solidFill>
                <a:latin typeface="Futura Medium" charset="0"/>
                <a:ea typeface="Futura Medium" charset="0"/>
                <a:cs typeface="Futura Medium" charset="0"/>
              </a:rPr>
              <a:t>Ben</a:t>
            </a:r>
          </a:p>
          <a:p>
            <a:endParaRPr lang="en-US" sz="4800" dirty="0" smtClean="0">
              <a:solidFill>
                <a:srgbClr val="82E99C"/>
              </a:solidFill>
              <a:latin typeface="Futura Medium" charset="0"/>
              <a:ea typeface="Futura Medium" charset="0"/>
              <a:cs typeface="Futura Medium" charset="0"/>
            </a:endParaRPr>
          </a:p>
          <a:p>
            <a:endParaRPr lang="en-US" sz="4800" dirty="0" smtClean="0">
              <a:latin typeface="Chalkboard" charset="0"/>
              <a:ea typeface="Chalkboard" charset="0"/>
              <a:cs typeface="Chalkboard" charset="0"/>
            </a:endParaRP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6400" y="6289588"/>
            <a:ext cx="1625600" cy="568411"/>
          </a:xfrm>
          <a:prstGeom prst="rect">
            <a:avLst/>
          </a:prstGeom>
        </p:spPr>
      </p:pic>
      <p:sp>
        <p:nvSpPr>
          <p:cNvPr id="4" name="TextBox 3"/>
          <p:cNvSpPr txBox="1"/>
          <p:nvPr/>
        </p:nvSpPr>
        <p:spPr>
          <a:xfrm>
            <a:off x="2866292" y="6383215"/>
            <a:ext cx="184731" cy="369332"/>
          </a:xfrm>
          <a:prstGeom prst="rect">
            <a:avLst/>
          </a:prstGeom>
          <a:noFill/>
        </p:spPr>
        <p:txBody>
          <a:bodyPr wrap="none" rtlCol="0">
            <a:spAutoFit/>
          </a:bodyPr>
          <a:lstStyle/>
          <a:p>
            <a:endParaRPr lang="en-US"/>
          </a:p>
        </p:txBody>
      </p:sp>
      <p:sp>
        <p:nvSpPr>
          <p:cNvPr id="6" name="TextBox 5"/>
          <p:cNvSpPr txBox="1"/>
          <p:nvPr/>
        </p:nvSpPr>
        <p:spPr>
          <a:xfrm>
            <a:off x="668216" y="6383216"/>
            <a:ext cx="9898184" cy="369332"/>
          </a:xfrm>
          <a:prstGeom prst="rect">
            <a:avLst/>
          </a:prstGeom>
          <a:noFill/>
        </p:spPr>
        <p:txBody>
          <a:bodyPr wrap="square" rtlCol="0">
            <a:spAutoFit/>
          </a:bodyPr>
          <a:lstStyle/>
          <a:p>
            <a:r>
              <a:rPr lang="en-US" b="1" dirty="0" smtClean="0">
                <a:solidFill>
                  <a:schemeClr val="accent2"/>
                </a:solidFill>
                <a:latin typeface="Futura Medium" charset="0"/>
                <a:ea typeface="Futura Medium" charset="0"/>
                <a:cs typeface="Futura Medium" charset="0"/>
              </a:rPr>
              <a:t>		</a:t>
            </a:r>
            <a:endParaRPr lang="en-US" b="1" dirty="0">
              <a:solidFill>
                <a:schemeClr val="accent2"/>
              </a:solidFill>
              <a:latin typeface="Futura Medium" charset="0"/>
              <a:ea typeface="Futura Medium" charset="0"/>
              <a:cs typeface="Futura Medium" charset="0"/>
            </a:endParaRPr>
          </a:p>
        </p:txBody>
      </p:sp>
    </p:spTree>
    <p:extLst>
      <p:ext uri="{BB962C8B-B14F-4D97-AF65-F5344CB8AC3E}">
        <p14:creationId xmlns:p14="http://schemas.microsoft.com/office/powerpoint/2010/main" val="18264972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667656"/>
          </a:xfrm>
        </p:spPr>
        <p:txBody>
          <a:bodyPr>
            <a:normAutofit fontScale="90000"/>
          </a:bodyPr>
          <a:lstStyle/>
          <a:p>
            <a:pPr algn="ctr"/>
            <a:r>
              <a:rPr lang="en-US" dirty="0" smtClean="0">
                <a:solidFill>
                  <a:srgbClr val="82E99C"/>
                </a:solidFill>
                <a:latin typeface="Futura Medium" charset="0"/>
                <a:ea typeface="Futura Medium" charset="0"/>
                <a:cs typeface="Futura Medium" charset="0"/>
              </a:rPr>
              <a:t>How DNA and RNA looks like :0</a:t>
            </a:r>
            <a:endParaRPr lang="en-US" dirty="0">
              <a:solidFill>
                <a:srgbClr val="82E99C"/>
              </a:solidFill>
              <a:latin typeface="Futura Medium" charset="0"/>
              <a:ea typeface="Futura Medium" charset="0"/>
              <a:cs typeface="Futura Medium" charset="0"/>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2857" y="667658"/>
            <a:ext cx="10990943" cy="5820228"/>
          </a:xfrm>
        </p:spPr>
      </p:pic>
      <p:sp>
        <p:nvSpPr>
          <p:cNvPr id="5" name="TextBox 4"/>
          <p:cNvSpPr txBox="1"/>
          <p:nvPr/>
        </p:nvSpPr>
        <p:spPr>
          <a:xfrm>
            <a:off x="0" y="6589486"/>
            <a:ext cx="12192000" cy="307777"/>
          </a:xfrm>
          <a:prstGeom prst="rect">
            <a:avLst/>
          </a:prstGeom>
          <a:noFill/>
        </p:spPr>
        <p:txBody>
          <a:bodyPr wrap="square" rtlCol="0">
            <a:spAutoFit/>
          </a:bodyPr>
          <a:lstStyle/>
          <a:p>
            <a:pPr algn="ctr"/>
            <a:r>
              <a:rPr lang="en-US" sz="1400" b="1" dirty="0" smtClean="0">
                <a:solidFill>
                  <a:schemeClr val="accent2"/>
                </a:solidFill>
                <a:latin typeface="Futura Medium" charset="0"/>
                <a:ea typeface="Futura Medium" charset="0"/>
                <a:cs typeface="Futura Medium" charset="0"/>
              </a:rPr>
              <a:t>Image credit : </a:t>
            </a:r>
            <a:r>
              <a:rPr lang="de-DE" sz="1400" b="1" dirty="0">
                <a:solidFill>
                  <a:schemeClr val="accent2"/>
                </a:solidFill>
                <a:latin typeface="Futura Medium" charset="0"/>
                <a:ea typeface="Futura Medium" charset="0"/>
                <a:cs typeface="Futura Medium" charset="0"/>
              </a:rPr>
              <a:t>©</a:t>
            </a:r>
            <a:r>
              <a:rPr lang="en-US" sz="1400" b="1" dirty="0" smtClean="0">
                <a:solidFill>
                  <a:schemeClr val="accent2"/>
                </a:solidFill>
                <a:latin typeface="Futura Medium" charset="0"/>
                <a:ea typeface="Futura Medium" charset="0"/>
                <a:cs typeface="Futura Medium" charset="0"/>
              </a:rPr>
              <a:t> Wikimedia </a:t>
            </a:r>
            <a:r>
              <a:rPr lang="en-US" sz="1400" b="1" dirty="0">
                <a:solidFill>
                  <a:schemeClr val="accent2"/>
                </a:solidFill>
                <a:latin typeface="Futura Medium" charset="0"/>
                <a:ea typeface="Futura Medium" charset="0"/>
                <a:cs typeface="Futura Medium" charset="0"/>
              </a:rPr>
              <a:t>Commons, Creative Commons Attribution-Share Alike 3.0 license. Author: </a:t>
            </a:r>
            <a:r>
              <a:rPr lang="en-US" sz="1400" b="1" dirty="0" err="1">
                <a:solidFill>
                  <a:schemeClr val="accent2"/>
                </a:solidFill>
                <a:latin typeface="Futura Medium" charset="0"/>
                <a:ea typeface="Futura Medium" charset="0"/>
                <a:cs typeface="Futura Medium" charset="0"/>
              </a:rPr>
              <a:t>Sponk</a:t>
            </a:r>
            <a:r>
              <a:rPr lang="en-US" sz="1400" b="1" dirty="0">
                <a:solidFill>
                  <a:schemeClr val="accent2"/>
                </a:solidFill>
                <a:latin typeface="Futura Medium" charset="0"/>
                <a:ea typeface="Futura Medium" charset="0"/>
                <a:cs typeface="Futura Medium" charset="0"/>
              </a:rPr>
              <a:t>, 23 March 2010</a:t>
            </a:r>
          </a:p>
        </p:txBody>
      </p:sp>
    </p:spTree>
    <p:extLst>
      <p:ext uri="{BB962C8B-B14F-4D97-AF65-F5344CB8AC3E}">
        <p14:creationId xmlns:p14="http://schemas.microsoft.com/office/powerpoint/2010/main" val="1134665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418"/>
            <a:ext cx="12192000" cy="6255512"/>
          </a:xfrm>
          <a:prstGeom prst="rect">
            <a:avLst/>
          </a:prstGeom>
        </p:spPr>
      </p:pic>
      <p:sp>
        <p:nvSpPr>
          <p:cNvPr id="3" name="TextBox 2"/>
          <p:cNvSpPr txBox="1"/>
          <p:nvPr/>
        </p:nvSpPr>
        <p:spPr>
          <a:xfrm>
            <a:off x="0" y="6488668"/>
            <a:ext cx="12192000" cy="369332"/>
          </a:xfrm>
          <a:prstGeom prst="rect">
            <a:avLst/>
          </a:prstGeom>
          <a:noFill/>
        </p:spPr>
        <p:txBody>
          <a:bodyPr wrap="square" rtlCol="0">
            <a:spAutoFit/>
          </a:bodyPr>
          <a:lstStyle/>
          <a:p>
            <a:pPr algn="ctr"/>
            <a:r>
              <a:rPr lang="en-US" b="1" dirty="0" smtClean="0">
                <a:solidFill>
                  <a:schemeClr val="accent2"/>
                </a:solidFill>
                <a:latin typeface="Futura Medium" charset="0"/>
                <a:ea typeface="Futura Medium" charset="0"/>
                <a:cs typeface="Futura Medium" charset="0"/>
              </a:rPr>
              <a:t>Image credit : </a:t>
            </a:r>
            <a:r>
              <a:rPr lang="en-US" b="1" dirty="0" smtClean="0">
                <a:solidFill>
                  <a:schemeClr val="accent2"/>
                </a:solidFill>
                <a:latin typeface="Futura Medium" charset="0"/>
                <a:ea typeface="Futura Medium" charset="0"/>
                <a:cs typeface="Futura Medium" charset="0"/>
                <a:hlinkClick r:id="rId3"/>
              </a:rPr>
              <a:t>http://www2.le.ac.uk/departments/genetics/vgec/diagrams/109-mitosis_meiosis.gif/view</a:t>
            </a:r>
            <a:endParaRPr lang="en-US" b="1" dirty="0">
              <a:solidFill>
                <a:schemeClr val="accent2"/>
              </a:solidFill>
              <a:latin typeface="Futura Medium" charset="0"/>
              <a:ea typeface="Futura Medium" charset="0"/>
              <a:cs typeface="Futura Medium" charset="0"/>
            </a:endParaRPr>
          </a:p>
        </p:txBody>
      </p:sp>
    </p:spTree>
    <p:extLst>
      <p:ext uri="{BB962C8B-B14F-4D97-AF65-F5344CB8AC3E}">
        <p14:creationId xmlns:p14="http://schemas.microsoft.com/office/powerpoint/2010/main" val="8555363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extBox 1"/>
          <p:cNvSpPr txBox="1"/>
          <p:nvPr/>
        </p:nvSpPr>
        <p:spPr>
          <a:xfrm>
            <a:off x="228600" y="1600200"/>
            <a:ext cx="11711354" cy="3539430"/>
          </a:xfrm>
          <a:prstGeom prst="rect">
            <a:avLst/>
          </a:prstGeom>
          <a:noFill/>
        </p:spPr>
        <p:txBody>
          <a:bodyPr wrap="square" rtlCol="0">
            <a:spAutoFit/>
          </a:bodyPr>
          <a:lstStyle/>
          <a:p>
            <a:r>
              <a:rPr lang="en-US" sz="2800" dirty="0" smtClean="0">
                <a:solidFill>
                  <a:srgbClr val="75E994"/>
                </a:solidFill>
                <a:latin typeface="Futura Medium" charset="0"/>
                <a:ea typeface="Futura Medium" charset="0"/>
                <a:cs typeface="Futura Medium" charset="0"/>
              </a:rPr>
              <a:t>Mitosis takes place in the somatic cells that is, those that aren’t involved with reproduction like skin cells, muscle cells </a:t>
            </a:r>
            <a:r>
              <a:rPr lang="en-US" sz="2800" dirty="0" err="1" smtClean="0">
                <a:solidFill>
                  <a:srgbClr val="75E994"/>
                </a:solidFill>
                <a:latin typeface="Futura Medium" charset="0"/>
                <a:ea typeface="Futura Medium" charset="0"/>
                <a:cs typeface="Futura Medium" charset="0"/>
              </a:rPr>
              <a:t>en</a:t>
            </a:r>
            <a:r>
              <a:rPr lang="en-US" sz="2800" dirty="0" smtClean="0">
                <a:solidFill>
                  <a:srgbClr val="75E994"/>
                </a:solidFill>
                <a:latin typeface="Futura Medium" charset="0"/>
                <a:ea typeface="Futura Medium" charset="0"/>
                <a:cs typeface="Futura Medium" charset="0"/>
              </a:rPr>
              <a:t> </a:t>
            </a:r>
            <a:r>
              <a:rPr lang="en-US" sz="2800" dirty="0" err="1" smtClean="0">
                <a:solidFill>
                  <a:srgbClr val="75E994"/>
                </a:solidFill>
                <a:latin typeface="Futura Medium" charset="0"/>
                <a:ea typeface="Futura Medium" charset="0"/>
                <a:cs typeface="Futura Medium" charset="0"/>
              </a:rPr>
              <a:t>centera</a:t>
            </a:r>
            <a:r>
              <a:rPr lang="en-US" sz="2800" dirty="0" smtClean="0">
                <a:solidFill>
                  <a:srgbClr val="75E994"/>
                </a:solidFill>
                <a:latin typeface="Futura Medium" charset="0"/>
                <a:ea typeface="Futura Medium" charset="0"/>
                <a:cs typeface="Futura Medium" charset="0"/>
              </a:rPr>
              <a:t>(so forth). It’s how cells renew.</a:t>
            </a:r>
          </a:p>
          <a:p>
            <a:endParaRPr lang="en-US" sz="2800" dirty="0">
              <a:solidFill>
                <a:srgbClr val="75E994"/>
              </a:solidFill>
              <a:latin typeface="Futura Medium" charset="0"/>
              <a:ea typeface="Futura Medium" charset="0"/>
              <a:cs typeface="Futura Medium" charset="0"/>
            </a:endParaRPr>
          </a:p>
          <a:p>
            <a:endParaRPr lang="en-US" sz="2800" dirty="0" smtClean="0">
              <a:solidFill>
                <a:srgbClr val="75E994"/>
              </a:solidFill>
              <a:latin typeface="Futura Medium" charset="0"/>
              <a:ea typeface="Futura Medium" charset="0"/>
              <a:cs typeface="Futura Medium" charset="0"/>
            </a:endParaRPr>
          </a:p>
          <a:p>
            <a:r>
              <a:rPr lang="en-US" sz="2800" dirty="0" smtClean="0">
                <a:solidFill>
                  <a:srgbClr val="75E994"/>
                </a:solidFill>
                <a:latin typeface="Futura Medium" charset="0"/>
                <a:ea typeface="Futura Medium" charset="0"/>
                <a:cs typeface="Futura Medium" charset="0"/>
              </a:rPr>
              <a:t>Meiosis is how make sex cells and gametes. The sperm cells and egg cells performing the feat of moving genes forward in eukaryotes like orchids and bees. Learn more about this song, link in the references </a:t>
            </a:r>
            <a:r>
              <a:rPr lang="en-US" sz="2800" dirty="0" smtClean="0">
                <a:solidFill>
                  <a:srgbClr val="75E994"/>
                </a:solidFill>
                <a:latin typeface="Futura Medium" charset="0"/>
                <a:ea typeface="Futura Medium" charset="0"/>
                <a:cs typeface="Futura Medium" charset="0"/>
                <a:sym typeface="Wingdings"/>
              </a:rPr>
              <a:t> </a:t>
            </a:r>
            <a:endParaRPr lang="en-US" sz="2800" dirty="0">
              <a:solidFill>
                <a:srgbClr val="75E994"/>
              </a:solidFill>
              <a:latin typeface="Futura Medium" charset="0"/>
              <a:ea typeface="Futura Medium" charset="0"/>
              <a:cs typeface="Futura Medium" charset="0"/>
            </a:endParaRPr>
          </a:p>
        </p:txBody>
      </p:sp>
    </p:spTree>
    <p:extLst>
      <p:ext uri="{BB962C8B-B14F-4D97-AF65-F5344CB8AC3E}">
        <p14:creationId xmlns:p14="http://schemas.microsoft.com/office/powerpoint/2010/main" val="3431387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63788"/>
          </a:xfrm>
        </p:spPr>
        <p:txBody>
          <a:bodyPr>
            <a:normAutofit fontScale="90000"/>
          </a:bodyPr>
          <a:lstStyle/>
          <a:p>
            <a:pPr algn="ctr"/>
            <a:r>
              <a:rPr lang="en-US" dirty="0" smtClean="0">
                <a:solidFill>
                  <a:srgbClr val="82E99C"/>
                </a:solidFill>
                <a:latin typeface="Futura Medium" charset="0"/>
                <a:ea typeface="Futura Medium" charset="0"/>
                <a:cs typeface="Futura Medium" charset="0"/>
              </a:rPr>
              <a:t>The Central Dogma of Molecular biology </a:t>
            </a:r>
            <a:endParaRPr lang="en-US" dirty="0">
              <a:solidFill>
                <a:srgbClr val="82E99C"/>
              </a:solidFill>
              <a:latin typeface="Futura Medium" charset="0"/>
              <a:ea typeface="Futura Medium" charset="0"/>
              <a:cs typeface="Futura Medium"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123" y="1146629"/>
            <a:ext cx="11465170" cy="5471885"/>
          </a:xfrm>
        </p:spPr>
      </p:pic>
      <p:sp>
        <p:nvSpPr>
          <p:cNvPr id="4" name="TextBox 3"/>
          <p:cNvSpPr txBox="1"/>
          <p:nvPr/>
        </p:nvSpPr>
        <p:spPr>
          <a:xfrm>
            <a:off x="0" y="6550223"/>
            <a:ext cx="12192000" cy="307777"/>
          </a:xfrm>
          <a:prstGeom prst="rect">
            <a:avLst/>
          </a:prstGeom>
          <a:solidFill>
            <a:srgbClr val="011893"/>
          </a:solidFill>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400" b="1" dirty="0" smtClean="0">
                <a:solidFill>
                  <a:schemeClr val="accent2"/>
                </a:solidFill>
                <a:latin typeface="Futura Medium" charset="0"/>
                <a:ea typeface="Futura Medium" charset="0"/>
                <a:cs typeface="Futura Medium" charset="0"/>
              </a:rPr>
              <a:t>Image Credit</a:t>
            </a:r>
            <a:r>
              <a:rPr lang="en-US" sz="1400" b="1" dirty="0">
                <a:solidFill>
                  <a:schemeClr val="accent2"/>
                </a:solidFill>
                <a:latin typeface="Futura Medium" charset="0"/>
                <a:ea typeface="Futura Medium" charset="0"/>
                <a:cs typeface="Futura Medium" charset="0"/>
              </a:rPr>
              <a:t>: By Adenosine at English Wikipedia, CC BY-SA 2.5, https://</a:t>
            </a:r>
            <a:r>
              <a:rPr lang="en-US" sz="1400" b="1" dirty="0" err="1">
                <a:solidFill>
                  <a:schemeClr val="accent2"/>
                </a:solidFill>
                <a:latin typeface="Futura Medium" charset="0"/>
                <a:ea typeface="Futura Medium" charset="0"/>
                <a:cs typeface="Futura Medium" charset="0"/>
              </a:rPr>
              <a:t>commons.wikimedia.org</a:t>
            </a:r>
            <a:r>
              <a:rPr lang="en-US" sz="1400" b="1" dirty="0">
                <a:solidFill>
                  <a:schemeClr val="accent2"/>
                </a:solidFill>
                <a:latin typeface="Futura Medium" charset="0"/>
                <a:ea typeface="Futura Medium" charset="0"/>
                <a:cs typeface="Futura Medium" charset="0"/>
              </a:rPr>
              <a:t>/w/</a:t>
            </a:r>
            <a:r>
              <a:rPr lang="en-US" sz="1400" b="1" dirty="0" err="1">
                <a:solidFill>
                  <a:schemeClr val="accent2"/>
                </a:solidFill>
                <a:latin typeface="Futura Medium" charset="0"/>
                <a:ea typeface="Futura Medium" charset="0"/>
                <a:cs typeface="Futura Medium" charset="0"/>
              </a:rPr>
              <a:t>index.php?curid</a:t>
            </a:r>
            <a:r>
              <a:rPr lang="en-US" sz="1400" b="1" dirty="0">
                <a:solidFill>
                  <a:schemeClr val="accent2"/>
                </a:solidFill>
                <a:latin typeface="Futura Medium" charset="0"/>
                <a:ea typeface="Futura Medium" charset="0"/>
                <a:cs typeface="Futura Medium" charset="0"/>
              </a:rPr>
              <a:t>=32026515</a:t>
            </a:r>
          </a:p>
        </p:txBody>
      </p:sp>
    </p:spTree>
    <p:extLst>
      <p:ext uri="{BB962C8B-B14F-4D97-AF65-F5344CB8AC3E}">
        <p14:creationId xmlns:p14="http://schemas.microsoft.com/office/powerpoint/2010/main" val="1455892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extBox 1"/>
          <p:cNvSpPr txBox="1"/>
          <p:nvPr/>
        </p:nvSpPr>
        <p:spPr>
          <a:xfrm>
            <a:off x="175846" y="351692"/>
            <a:ext cx="11728939" cy="1323439"/>
          </a:xfrm>
          <a:prstGeom prst="rect">
            <a:avLst/>
          </a:prstGeom>
          <a:noFill/>
        </p:spPr>
        <p:txBody>
          <a:bodyPr wrap="square" rtlCol="0">
            <a:spAutoFit/>
          </a:bodyPr>
          <a:lstStyle/>
          <a:p>
            <a:pPr marL="285750" indent="-285750">
              <a:buFont typeface="Arial" charset="0"/>
              <a:buChar char="•"/>
            </a:pPr>
            <a:r>
              <a:rPr lang="en-US" sz="2000" dirty="0" smtClean="0">
                <a:solidFill>
                  <a:srgbClr val="82E99C"/>
                </a:solidFill>
                <a:latin typeface="Futura Medium" charset="0"/>
                <a:ea typeface="Futura Medium" charset="0"/>
                <a:cs typeface="Futura Medium" charset="0"/>
              </a:rPr>
              <a:t>We know where DNA comes from but, it’s hidden in the cell. What do we do to get it?</a:t>
            </a:r>
          </a:p>
          <a:p>
            <a:pPr marL="285750" indent="-285750">
              <a:buFont typeface="Arial" charset="0"/>
              <a:buChar char="•"/>
            </a:pPr>
            <a:r>
              <a:rPr lang="en-US" sz="2000" dirty="0" smtClean="0">
                <a:solidFill>
                  <a:srgbClr val="82E99C"/>
                </a:solidFill>
                <a:latin typeface="Futura Medium" charset="0"/>
                <a:ea typeface="Futura Medium" charset="0"/>
                <a:cs typeface="Futura Medium" charset="0"/>
              </a:rPr>
              <a:t>DNA extraction – it is a series of physical and chemical reactions which break the membranes and let DNA out. There could be a purification step. This is done to ensure you only have the DNA of interest.</a:t>
            </a:r>
            <a:endParaRPr lang="en-US" sz="2000" dirty="0">
              <a:solidFill>
                <a:srgbClr val="82E99C"/>
              </a:solidFill>
              <a:latin typeface="Futura Medium" charset="0"/>
              <a:ea typeface="Futura Medium" charset="0"/>
              <a:cs typeface="Futura Medium" charset="0"/>
            </a:endParaRPr>
          </a:p>
        </p:txBody>
      </p:sp>
      <p:sp>
        <p:nvSpPr>
          <p:cNvPr id="3" name="TextBox 2"/>
          <p:cNvSpPr txBox="1"/>
          <p:nvPr/>
        </p:nvSpPr>
        <p:spPr>
          <a:xfrm>
            <a:off x="4448908" y="3552092"/>
            <a:ext cx="184731"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3785" y="1310108"/>
            <a:ext cx="5030238" cy="5128997"/>
          </a:xfrm>
          <a:prstGeom prst="rect">
            <a:avLst/>
          </a:prstGeom>
        </p:spPr>
      </p:pic>
    </p:spTree>
    <p:extLst>
      <p:ext uri="{BB962C8B-B14F-4D97-AF65-F5344CB8AC3E}">
        <p14:creationId xmlns:p14="http://schemas.microsoft.com/office/powerpoint/2010/main" val="9930621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8938" y="365125"/>
            <a:ext cx="11054862" cy="1325563"/>
          </a:xfrm>
        </p:spPr>
        <p:txBody>
          <a:bodyPr>
            <a:noAutofit/>
          </a:bodyPr>
          <a:lstStyle/>
          <a:p>
            <a:r>
              <a:rPr lang="en-US" sz="2800" dirty="0" smtClean="0">
                <a:solidFill>
                  <a:srgbClr val="75E994"/>
                </a:solidFill>
                <a:latin typeface="Futura Medium" charset="0"/>
                <a:ea typeface="Futura Medium" charset="0"/>
                <a:cs typeface="Futura Medium" charset="0"/>
              </a:rPr>
              <a:t>PCR </a:t>
            </a:r>
            <a:r>
              <a:rPr lang="en-US" sz="2800" dirty="0" err="1" smtClean="0">
                <a:solidFill>
                  <a:srgbClr val="75E994"/>
                </a:solidFill>
                <a:latin typeface="Futura Medium" charset="0"/>
                <a:ea typeface="Futura Medium" charset="0"/>
                <a:cs typeface="Futura Medium" charset="0"/>
              </a:rPr>
              <a:t>amplies</a:t>
            </a:r>
            <a:r>
              <a:rPr lang="en-US" sz="2800" dirty="0" smtClean="0">
                <a:solidFill>
                  <a:srgbClr val="75E994"/>
                </a:solidFill>
                <a:latin typeface="Futura Medium" charset="0"/>
                <a:ea typeface="Futura Medium" charset="0"/>
                <a:cs typeface="Futura Medium" charset="0"/>
              </a:rPr>
              <a:t> the DNA in short, it’s the same as printing DNA for more copies </a:t>
            </a:r>
            <a:endParaRPr lang="en-US" sz="2800" dirty="0">
              <a:solidFill>
                <a:srgbClr val="75E994"/>
              </a:solidFill>
              <a:latin typeface="Futura Medium" charset="0"/>
              <a:ea typeface="Futura Medium" charset="0"/>
              <a:cs typeface="Futura Medium" charset="0"/>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2031" y="1825624"/>
            <a:ext cx="11588261" cy="4452083"/>
          </a:xfrm>
        </p:spPr>
      </p:pic>
      <p:sp>
        <p:nvSpPr>
          <p:cNvPr id="9" name="TextBox 8"/>
          <p:cNvSpPr txBox="1"/>
          <p:nvPr/>
        </p:nvSpPr>
        <p:spPr>
          <a:xfrm>
            <a:off x="0" y="6418385"/>
            <a:ext cx="12192000" cy="307777"/>
          </a:xfrm>
          <a:prstGeom prst="rect">
            <a:avLst/>
          </a:prstGeom>
          <a:noFill/>
        </p:spPr>
        <p:txBody>
          <a:bodyPr wrap="square" rtlCol="0">
            <a:spAutoFit/>
          </a:bodyPr>
          <a:lstStyle/>
          <a:p>
            <a:pPr algn="ctr"/>
            <a:r>
              <a:rPr lang="en-US" sz="1400" b="1" dirty="0">
                <a:solidFill>
                  <a:schemeClr val="accent2"/>
                </a:solidFill>
                <a:latin typeface="Futura Medium" charset="0"/>
                <a:ea typeface="Futura Medium" charset="0"/>
                <a:cs typeface="Futura Medium" charset="0"/>
              </a:rPr>
              <a:t>Image credit: By </a:t>
            </a:r>
            <a:r>
              <a:rPr lang="en-US" sz="1400" b="1" dirty="0" err="1">
                <a:solidFill>
                  <a:schemeClr val="accent2"/>
                </a:solidFill>
                <a:latin typeface="Futura Medium" charset="0"/>
                <a:ea typeface="Futura Medium" charset="0"/>
                <a:cs typeface="Futura Medium" charset="0"/>
              </a:rPr>
              <a:t>Enzoklop</a:t>
            </a:r>
            <a:r>
              <a:rPr lang="en-US" sz="1400" b="1" dirty="0">
                <a:solidFill>
                  <a:schemeClr val="accent2"/>
                </a:solidFill>
                <a:latin typeface="Futura Medium" charset="0"/>
                <a:ea typeface="Futura Medium" charset="0"/>
                <a:cs typeface="Futura Medium" charset="0"/>
              </a:rPr>
              <a:t> (Own work) [CC BY-SA 3.0 (http://</a:t>
            </a:r>
            <a:r>
              <a:rPr lang="en-US" sz="1400" b="1" dirty="0" err="1">
                <a:solidFill>
                  <a:schemeClr val="accent2"/>
                </a:solidFill>
                <a:latin typeface="Futura Medium" charset="0"/>
                <a:ea typeface="Futura Medium" charset="0"/>
                <a:cs typeface="Futura Medium" charset="0"/>
              </a:rPr>
              <a:t>creativecommons.org</a:t>
            </a:r>
            <a:r>
              <a:rPr lang="en-US" sz="1400" b="1" dirty="0">
                <a:solidFill>
                  <a:schemeClr val="accent2"/>
                </a:solidFill>
                <a:latin typeface="Futura Medium" charset="0"/>
                <a:ea typeface="Futura Medium" charset="0"/>
                <a:cs typeface="Futura Medium" charset="0"/>
              </a:rPr>
              <a:t>/licenses/by-</a:t>
            </a:r>
            <a:r>
              <a:rPr lang="en-US" sz="1400" b="1" dirty="0" err="1">
                <a:solidFill>
                  <a:schemeClr val="accent2"/>
                </a:solidFill>
                <a:latin typeface="Futura Medium" charset="0"/>
                <a:ea typeface="Futura Medium" charset="0"/>
                <a:cs typeface="Futura Medium" charset="0"/>
              </a:rPr>
              <a:t>sa</a:t>
            </a:r>
            <a:r>
              <a:rPr lang="en-US" sz="1400" b="1" dirty="0">
                <a:solidFill>
                  <a:schemeClr val="accent2"/>
                </a:solidFill>
                <a:latin typeface="Futura Medium" charset="0"/>
                <a:ea typeface="Futura Medium" charset="0"/>
                <a:cs typeface="Futura Medium" charset="0"/>
              </a:rPr>
              <a:t>/3.0)], via Wikimedia </a:t>
            </a:r>
            <a:r>
              <a:rPr lang="en-US" sz="1400" b="1" dirty="0" smtClean="0">
                <a:solidFill>
                  <a:schemeClr val="accent2"/>
                </a:solidFill>
                <a:latin typeface="Futura Medium" charset="0"/>
                <a:ea typeface="Futura Medium" charset="0"/>
                <a:cs typeface="Futura Medium" charset="0"/>
              </a:rPr>
              <a:t>Commons </a:t>
            </a:r>
            <a:endParaRPr lang="en-US" sz="1400" b="1" dirty="0">
              <a:solidFill>
                <a:schemeClr val="accent2"/>
              </a:solidFill>
              <a:latin typeface="Futura Medium" charset="0"/>
              <a:ea typeface="Futura Medium" charset="0"/>
              <a:cs typeface="Futura Medium" charset="0"/>
            </a:endParaRPr>
          </a:p>
        </p:txBody>
      </p:sp>
    </p:spTree>
    <p:extLst>
      <p:ext uri="{BB962C8B-B14F-4D97-AF65-F5344CB8AC3E}">
        <p14:creationId xmlns:p14="http://schemas.microsoft.com/office/powerpoint/2010/main" val="16361863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7015" y="762000"/>
            <a:ext cx="7350370" cy="5321300"/>
          </a:xfrm>
          <a:prstGeom prst="rect">
            <a:avLst/>
          </a:prstGeom>
        </p:spPr>
      </p:pic>
      <p:sp>
        <p:nvSpPr>
          <p:cNvPr id="3" name="TextBox 2"/>
          <p:cNvSpPr txBox="1"/>
          <p:nvPr/>
        </p:nvSpPr>
        <p:spPr>
          <a:xfrm>
            <a:off x="0" y="6400800"/>
            <a:ext cx="12192000" cy="369332"/>
          </a:xfrm>
          <a:prstGeom prst="rect">
            <a:avLst/>
          </a:prstGeom>
          <a:noFill/>
        </p:spPr>
        <p:txBody>
          <a:bodyPr wrap="square" rtlCol="0">
            <a:spAutoFit/>
          </a:bodyPr>
          <a:lstStyle/>
          <a:p>
            <a:pPr algn="ctr"/>
            <a:r>
              <a:rPr lang="en-US" b="1" dirty="0" smtClean="0">
                <a:solidFill>
                  <a:schemeClr val="accent2"/>
                </a:solidFill>
                <a:latin typeface="Futura Medium" charset="0"/>
                <a:ea typeface="Futura Medium" charset="0"/>
                <a:cs typeface="Futura Medium" charset="0"/>
              </a:rPr>
              <a:t>Credit: Sequence analysis : Just analyze me please! </a:t>
            </a:r>
            <a:r>
              <a:rPr lang="en-US" b="1" dirty="0" err="1">
                <a:solidFill>
                  <a:schemeClr val="accent2"/>
                </a:solidFill>
                <a:latin typeface="Futura Medium" charset="0"/>
                <a:ea typeface="Futura Medium" charset="0"/>
                <a:cs typeface="Futura Medium" charset="0"/>
              </a:rPr>
              <a:t>www.biocomicals.com</a:t>
            </a:r>
            <a:r>
              <a:rPr lang="en-US" b="1" dirty="0">
                <a:solidFill>
                  <a:schemeClr val="accent2"/>
                </a:solidFill>
                <a:latin typeface="Futura Medium" charset="0"/>
                <a:ea typeface="Futura Medium" charset="0"/>
                <a:cs typeface="Futura Medium" charset="0"/>
              </a:rPr>
              <a:t>, </a:t>
            </a:r>
            <a:r>
              <a:rPr lang="en-US" b="1" dirty="0" err="1">
                <a:solidFill>
                  <a:schemeClr val="accent2"/>
                </a:solidFill>
                <a:latin typeface="Futura Medium" charset="0"/>
                <a:ea typeface="Futura Medium" charset="0"/>
                <a:cs typeface="Futura Medium" charset="0"/>
              </a:rPr>
              <a:t>Alper</a:t>
            </a:r>
            <a:r>
              <a:rPr lang="en-US" b="1" dirty="0">
                <a:solidFill>
                  <a:schemeClr val="accent2"/>
                </a:solidFill>
                <a:latin typeface="Futura Medium" charset="0"/>
                <a:ea typeface="Futura Medium" charset="0"/>
                <a:cs typeface="Futura Medium" charset="0"/>
              </a:rPr>
              <a:t> </a:t>
            </a:r>
            <a:r>
              <a:rPr lang="en-US" b="1" dirty="0" err="1">
                <a:solidFill>
                  <a:schemeClr val="accent2"/>
                </a:solidFill>
                <a:latin typeface="Futura Medium" charset="0"/>
                <a:ea typeface="Futura Medium" charset="0"/>
                <a:cs typeface="Futura Medium" charset="0"/>
              </a:rPr>
              <a:t>Uzun</a:t>
            </a:r>
            <a:r>
              <a:rPr lang="en-US" b="1" dirty="0">
                <a:solidFill>
                  <a:schemeClr val="accent2"/>
                </a:solidFill>
                <a:latin typeface="Futura Medium" charset="0"/>
                <a:ea typeface="Futura Medium" charset="0"/>
                <a:cs typeface="Futura Medium" charset="0"/>
              </a:rPr>
              <a:t>, PhD.</a:t>
            </a:r>
          </a:p>
        </p:txBody>
      </p:sp>
    </p:spTree>
    <p:extLst>
      <p:ext uri="{BB962C8B-B14F-4D97-AF65-F5344CB8AC3E}">
        <p14:creationId xmlns:p14="http://schemas.microsoft.com/office/powerpoint/2010/main" val="17467896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4385" y="2264263"/>
            <a:ext cx="10515600" cy="1709860"/>
          </a:xfrm>
        </p:spPr>
        <p:txBody>
          <a:bodyPr>
            <a:normAutofit fontScale="90000"/>
          </a:bodyPr>
          <a:lstStyle/>
          <a:p>
            <a:r>
              <a:rPr lang="en-US" dirty="0" smtClean="0">
                <a:solidFill>
                  <a:srgbClr val="82E99C"/>
                </a:solidFill>
                <a:latin typeface="Futura Medium" charset="0"/>
                <a:ea typeface="Futura Medium" charset="0"/>
                <a:cs typeface="Futura Medium" charset="0"/>
              </a:rPr>
              <a:t>Sequencing is basically like PCR but, we are able to observe what base is being added at a time. The order of the bases can be determined.</a:t>
            </a:r>
            <a:endParaRPr lang="en-US" dirty="0">
              <a:solidFill>
                <a:srgbClr val="82E99C"/>
              </a:solidFill>
              <a:latin typeface="Futura Medium" charset="0"/>
              <a:ea typeface="Futura Medium" charset="0"/>
              <a:cs typeface="Futura Medium" charset="0"/>
            </a:endParaRPr>
          </a:p>
        </p:txBody>
      </p:sp>
    </p:spTree>
    <p:extLst>
      <p:ext uri="{BB962C8B-B14F-4D97-AF65-F5344CB8AC3E}">
        <p14:creationId xmlns:p14="http://schemas.microsoft.com/office/powerpoint/2010/main" val="9515768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277709"/>
          </a:xfrm>
          <a:prstGeom prst="rect">
            <a:avLst/>
          </a:prstGeom>
        </p:spPr>
      </p:pic>
      <p:sp>
        <p:nvSpPr>
          <p:cNvPr id="3" name="TextBox 2"/>
          <p:cNvSpPr txBox="1"/>
          <p:nvPr/>
        </p:nvSpPr>
        <p:spPr>
          <a:xfrm>
            <a:off x="0" y="6277708"/>
            <a:ext cx="12192000" cy="369332"/>
          </a:xfrm>
          <a:prstGeom prst="rect">
            <a:avLst/>
          </a:prstGeom>
          <a:noFill/>
        </p:spPr>
        <p:txBody>
          <a:bodyPr wrap="square" rtlCol="0">
            <a:spAutoFit/>
          </a:bodyPr>
          <a:lstStyle/>
          <a:p>
            <a:pPr algn="ctr"/>
            <a:r>
              <a:rPr lang="en-US" b="1" dirty="0">
                <a:solidFill>
                  <a:schemeClr val="accent2"/>
                </a:solidFill>
                <a:latin typeface="Futura Medium" charset="0"/>
                <a:ea typeface="Futura Medium" charset="0"/>
                <a:cs typeface="Futura Medium" charset="0"/>
              </a:rPr>
              <a:t>Image credit :  By </a:t>
            </a:r>
            <a:r>
              <a:rPr lang="en-US" b="1" dirty="0" err="1">
                <a:solidFill>
                  <a:schemeClr val="accent2"/>
                </a:solidFill>
                <a:latin typeface="Futura Medium" charset="0"/>
                <a:ea typeface="Futura Medium" charset="0"/>
                <a:cs typeface="Futura Medium" charset="0"/>
              </a:rPr>
              <a:t>CrazyPhunk</a:t>
            </a:r>
            <a:r>
              <a:rPr lang="en-US" b="1" dirty="0">
                <a:solidFill>
                  <a:schemeClr val="accent2"/>
                </a:solidFill>
                <a:latin typeface="Futura Medium" charset="0"/>
                <a:ea typeface="Futura Medium" charset="0"/>
                <a:cs typeface="Futura Medium" charset="0"/>
              </a:rPr>
              <a:t> (Own work) [GFDL (http://</a:t>
            </a:r>
            <a:r>
              <a:rPr lang="en-US" b="1" dirty="0" err="1">
                <a:solidFill>
                  <a:schemeClr val="accent2"/>
                </a:solidFill>
                <a:latin typeface="Futura Medium" charset="0"/>
                <a:ea typeface="Futura Medium" charset="0"/>
                <a:cs typeface="Futura Medium" charset="0"/>
              </a:rPr>
              <a:t>www.gnu.org</a:t>
            </a:r>
            <a:r>
              <a:rPr lang="en-US" b="1" dirty="0">
                <a:solidFill>
                  <a:schemeClr val="accent2"/>
                </a:solidFill>
                <a:latin typeface="Futura Medium" charset="0"/>
                <a:ea typeface="Futura Medium" charset="0"/>
                <a:cs typeface="Futura Medium" charset="0"/>
              </a:rPr>
              <a:t>/</a:t>
            </a:r>
            <a:r>
              <a:rPr lang="en-US" b="1" dirty="0" err="1">
                <a:solidFill>
                  <a:schemeClr val="accent2"/>
                </a:solidFill>
                <a:latin typeface="Futura Medium" charset="0"/>
                <a:ea typeface="Futura Medium" charset="0"/>
                <a:cs typeface="Futura Medium" charset="0"/>
              </a:rPr>
              <a:t>copyleft</a:t>
            </a:r>
            <a:r>
              <a:rPr lang="en-US" b="1" dirty="0">
                <a:solidFill>
                  <a:schemeClr val="accent2"/>
                </a:solidFill>
                <a:latin typeface="Futura Medium" charset="0"/>
                <a:ea typeface="Futura Medium" charset="0"/>
                <a:cs typeface="Futura Medium" charset="0"/>
              </a:rPr>
              <a:t>/</a:t>
            </a:r>
            <a:r>
              <a:rPr lang="en-US" b="1" dirty="0" err="1">
                <a:solidFill>
                  <a:schemeClr val="accent2"/>
                </a:solidFill>
                <a:latin typeface="Futura Medium" charset="0"/>
                <a:ea typeface="Futura Medium" charset="0"/>
                <a:cs typeface="Futura Medium" charset="0"/>
              </a:rPr>
              <a:t>fdl.html</a:t>
            </a:r>
            <a:r>
              <a:rPr lang="en-US" b="1" dirty="0" smtClean="0">
                <a:solidFill>
                  <a:schemeClr val="accent2"/>
                </a:solidFill>
                <a:latin typeface="Futura Medium" charset="0"/>
                <a:ea typeface="Futura Medium" charset="0"/>
                <a:cs typeface="Futura Medium" charset="0"/>
              </a:rPr>
              <a:t>)</a:t>
            </a:r>
            <a:endParaRPr lang="en-US" b="1" dirty="0">
              <a:solidFill>
                <a:schemeClr val="accent2"/>
              </a:solidFill>
              <a:latin typeface="Futura Medium" charset="0"/>
              <a:ea typeface="Futura Medium" charset="0"/>
              <a:cs typeface="Futura Medium" charset="0"/>
            </a:endParaRPr>
          </a:p>
        </p:txBody>
      </p:sp>
    </p:spTree>
    <p:extLst>
      <p:ext uri="{BB962C8B-B14F-4D97-AF65-F5344CB8AC3E}">
        <p14:creationId xmlns:p14="http://schemas.microsoft.com/office/powerpoint/2010/main" val="9056800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extBox 1"/>
          <p:cNvSpPr txBox="1"/>
          <p:nvPr/>
        </p:nvSpPr>
        <p:spPr>
          <a:xfrm>
            <a:off x="158263" y="1670539"/>
            <a:ext cx="12033738" cy="3108543"/>
          </a:xfrm>
          <a:prstGeom prst="rect">
            <a:avLst/>
          </a:prstGeom>
          <a:noFill/>
        </p:spPr>
        <p:txBody>
          <a:bodyPr wrap="square" rtlCol="0">
            <a:spAutoFit/>
          </a:bodyPr>
          <a:lstStyle/>
          <a:p>
            <a:pPr marL="285750" indent="-285750">
              <a:buFont typeface="Arial" charset="0"/>
              <a:buChar char="•"/>
            </a:pPr>
            <a:r>
              <a:rPr lang="en-US" sz="2800" dirty="0" smtClean="0">
                <a:solidFill>
                  <a:srgbClr val="75E994"/>
                </a:solidFill>
                <a:latin typeface="Futura Medium" charset="0"/>
                <a:ea typeface="Futura Medium" charset="0"/>
                <a:cs typeface="Futura Medium" charset="0"/>
              </a:rPr>
              <a:t>Think of doing this puzzle in a dark room. </a:t>
            </a:r>
          </a:p>
          <a:p>
            <a:pPr marL="285750" indent="-285750">
              <a:buFont typeface="Arial" charset="0"/>
              <a:buChar char="•"/>
            </a:pPr>
            <a:r>
              <a:rPr lang="en-US" sz="2800" dirty="0" smtClean="0">
                <a:solidFill>
                  <a:srgbClr val="75E994"/>
                </a:solidFill>
                <a:latin typeface="Futura Medium" charset="0"/>
                <a:ea typeface="Futura Medium" charset="0"/>
                <a:cs typeface="Futura Medium" charset="0"/>
              </a:rPr>
              <a:t>Different pieces glow differently that is, fluoresce in a different color if you shine a torch on the pieces</a:t>
            </a:r>
          </a:p>
          <a:p>
            <a:pPr marL="285750" indent="-285750">
              <a:buFont typeface="Arial" charset="0"/>
              <a:buChar char="•"/>
            </a:pPr>
            <a:r>
              <a:rPr lang="en-US" sz="2800" dirty="0" smtClean="0">
                <a:solidFill>
                  <a:srgbClr val="75E994"/>
                </a:solidFill>
                <a:latin typeface="Futura Medium" charset="0"/>
                <a:ea typeface="Futura Medium" charset="0"/>
                <a:cs typeface="Futura Medium" charset="0"/>
              </a:rPr>
              <a:t>As you finish the puzzle, the edges of the pieces prevent you from adding random pieces (reversible blocking agent)</a:t>
            </a:r>
          </a:p>
          <a:p>
            <a:pPr marL="285750" indent="-285750">
              <a:buFont typeface="Arial" charset="0"/>
              <a:buChar char="•"/>
            </a:pPr>
            <a:r>
              <a:rPr lang="en-US" sz="2800" dirty="0" smtClean="0">
                <a:solidFill>
                  <a:srgbClr val="75E994"/>
                </a:solidFill>
                <a:latin typeface="Futura Medium" charset="0"/>
                <a:ea typeface="Futura Medium" charset="0"/>
                <a:cs typeface="Futura Medium" charset="0"/>
              </a:rPr>
              <a:t>Then you want to share your PROGRESS with your friend so there is, a camera taking photos of the bases being added.</a:t>
            </a:r>
            <a:endParaRPr lang="en-US" sz="2800" dirty="0">
              <a:solidFill>
                <a:srgbClr val="75E994"/>
              </a:solidFill>
              <a:latin typeface="Futura Medium" charset="0"/>
              <a:ea typeface="Futura Medium" charset="0"/>
              <a:cs typeface="Futura Medium" charset="0"/>
            </a:endParaRPr>
          </a:p>
        </p:txBody>
      </p:sp>
    </p:spTree>
    <p:extLst>
      <p:ext uri="{BB962C8B-B14F-4D97-AF65-F5344CB8AC3E}">
        <p14:creationId xmlns:p14="http://schemas.microsoft.com/office/powerpoint/2010/main" val="16364751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dirty="0" smtClean="0">
                <a:solidFill>
                  <a:srgbClr val="75E994"/>
                </a:solidFill>
                <a:latin typeface="Futura Medium" charset="0"/>
                <a:ea typeface="Futura Medium" charset="0"/>
                <a:cs typeface="Futura Medium" charset="0"/>
              </a:rPr>
              <a:t>Genomic Data Science, </a:t>
            </a:r>
            <a:r>
              <a:rPr lang="en-US" sz="2800" dirty="0" smtClean="0">
                <a:solidFill>
                  <a:srgbClr val="75E994"/>
                </a:solidFill>
                <a:effectLst>
                  <a:outerShdw blurRad="50800" dist="50800" dir="5400000" algn="ctr" rotWithShape="0">
                    <a:srgbClr val="000000"/>
                  </a:outerShdw>
                </a:effectLst>
                <a:latin typeface="Futura Medium" charset="0"/>
                <a:ea typeface="Futura Medium" charset="0"/>
                <a:cs typeface="Futura Medium" charset="0"/>
              </a:rPr>
              <a:t>Bioinformatics</a:t>
            </a:r>
            <a:r>
              <a:rPr lang="en-US" sz="2800" dirty="0" smtClean="0">
                <a:solidFill>
                  <a:srgbClr val="75E994"/>
                </a:solidFill>
                <a:latin typeface="Futura Medium" charset="0"/>
                <a:ea typeface="Futura Medium" charset="0"/>
                <a:cs typeface="Futura Medium" charset="0"/>
              </a:rPr>
              <a:t>, Computational Genomics &amp; Statistical genomics</a:t>
            </a:r>
            <a:endParaRPr lang="en-US" sz="2800" dirty="0">
              <a:solidFill>
                <a:srgbClr val="75E994"/>
              </a:solidFill>
              <a:latin typeface="Futura Medium" charset="0"/>
              <a:ea typeface="Futura Medium" charset="0"/>
              <a:cs typeface="Futura Medium"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1280" y="1825624"/>
            <a:ext cx="7284719" cy="4575175"/>
          </a:xfrm>
        </p:spPr>
      </p:pic>
      <p:sp>
        <p:nvSpPr>
          <p:cNvPr id="8" name="TextBox 7"/>
          <p:cNvSpPr txBox="1"/>
          <p:nvPr/>
        </p:nvSpPr>
        <p:spPr>
          <a:xfrm>
            <a:off x="595085" y="6400799"/>
            <a:ext cx="11001829" cy="369332"/>
          </a:xfrm>
          <a:prstGeom prst="rect">
            <a:avLst/>
          </a:prstGeom>
          <a:noFill/>
        </p:spPr>
        <p:txBody>
          <a:bodyPr wrap="square" rtlCol="0">
            <a:spAutoFit/>
          </a:bodyPr>
          <a:lstStyle/>
          <a:p>
            <a:r>
              <a:rPr lang="en-US" b="1" dirty="0" smtClean="0">
                <a:solidFill>
                  <a:schemeClr val="accent2"/>
                </a:solidFill>
                <a:latin typeface="Futura Medium" charset="0"/>
                <a:ea typeface="Futura Medium" charset="0"/>
                <a:cs typeface="Futura Medium" charset="0"/>
              </a:rPr>
              <a:t>	Image Credit: Intersection of 3 disciplines by Steven </a:t>
            </a:r>
            <a:r>
              <a:rPr lang="en-US" b="1" dirty="0" err="1" smtClean="0">
                <a:solidFill>
                  <a:schemeClr val="accent2"/>
                </a:solidFill>
                <a:latin typeface="Futura Medium" charset="0"/>
                <a:ea typeface="Futura Medium" charset="0"/>
                <a:cs typeface="Futura Medium" charset="0"/>
              </a:rPr>
              <a:t>Salzberg</a:t>
            </a:r>
            <a:r>
              <a:rPr lang="en-US" b="1" dirty="0" smtClean="0">
                <a:solidFill>
                  <a:schemeClr val="accent2"/>
                </a:solidFill>
                <a:latin typeface="Futura Medium" charset="0"/>
                <a:ea typeface="Futura Medium" charset="0"/>
                <a:cs typeface="Futura Medium" charset="0"/>
              </a:rPr>
              <a:t> is licensed under CC BY-NC-SA</a:t>
            </a:r>
            <a:endParaRPr lang="en-US" b="1" dirty="0">
              <a:solidFill>
                <a:schemeClr val="accent2"/>
              </a:solidFill>
              <a:latin typeface="Futura Medium" charset="0"/>
              <a:ea typeface="Futura Medium" charset="0"/>
              <a:cs typeface="Futura Medium" charset="0"/>
            </a:endParaRPr>
          </a:p>
        </p:txBody>
      </p:sp>
    </p:spTree>
    <p:extLst>
      <p:ext uri="{BB962C8B-B14F-4D97-AF65-F5344CB8AC3E}">
        <p14:creationId xmlns:p14="http://schemas.microsoft.com/office/powerpoint/2010/main" val="19259002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97" y="949569"/>
            <a:ext cx="9531205" cy="5908431"/>
          </a:xfrm>
          <a:prstGeom prst="rect">
            <a:avLst/>
          </a:prstGeom>
        </p:spPr>
      </p:pic>
      <p:sp>
        <p:nvSpPr>
          <p:cNvPr id="4" name="TextBox 3"/>
          <p:cNvSpPr txBox="1"/>
          <p:nvPr/>
        </p:nvSpPr>
        <p:spPr>
          <a:xfrm>
            <a:off x="158262" y="140677"/>
            <a:ext cx="11799276" cy="830997"/>
          </a:xfrm>
          <a:prstGeom prst="rect">
            <a:avLst/>
          </a:prstGeom>
          <a:noFill/>
        </p:spPr>
        <p:txBody>
          <a:bodyPr wrap="square" rtlCol="0">
            <a:spAutoFit/>
          </a:bodyPr>
          <a:lstStyle/>
          <a:p>
            <a:r>
              <a:rPr lang="en-US" sz="2400" dirty="0" smtClean="0">
                <a:solidFill>
                  <a:srgbClr val="82E99C"/>
                </a:solidFill>
                <a:latin typeface="Futura Medium" charset="0"/>
                <a:ea typeface="Futura Medium" charset="0"/>
                <a:cs typeface="Futura Medium" charset="0"/>
              </a:rPr>
              <a:t>The Adenine, Guanine, Cytosine and Thymine are now a long text of characters. What next?</a:t>
            </a:r>
            <a:endParaRPr lang="en-US" sz="2400" dirty="0">
              <a:solidFill>
                <a:srgbClr val="82E99C"/>
              </a:solidFill>
              <a:latin typeface="Futura Medium" charset="0"/>
              <a:ea typeface="Futura Medium" charset="0"/>
              <a:cs typeface="Futura Medium" charset="0"/>
            </a:endParaRPr>
          </a:p>
        </p:txBody>
      </p:sp>
    </p:spTree>
    <p:extLst>
      <p:ext uri="{BB962C8B-B14F-4D97-AF65-F5344CB8AC3E}">
        <p14:creationId xmlns:p14="http://schemas.microsoft.com/office/powerpoint/2010/main" val="6847101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rgbClr val="75E994"/>
                </a:solidFill>
                <a:latin typeface="Futura Medium" charset="0"/>
                <a:ea typeface="Futura Medium" charset="0"/>
                <a:cs typeface="Futura Medium" charset="0"/>
              </a:rPr>
              <a:t>Data from a sequencer in FASTQ format</a:t>
            </a:r>
            <a:endParaRPr lang="en-US" sz="4000" dirty="0">
              <a:solidFill>
                <a:srgbClr val="75E994"/>
              </a:solidFill>
              <a:latin typeface="Futura Medium" charset="0"/>
              <a:ea typeface="Futura Medium" charset="0"/>
              <a:cs typeface="Futura Medium" charset="0"/>
            </a:endParaRPr>
          </a:p>
        </p:txBody>
      </p:sp>
      <p:sp>
        <p:nvSpPr>
          <p:cNvPr id="3" name="TextBox 2"/>
          <p:cNvSpPr txBox="1"/>
          <p:nvPr/>
        </p:nvSpPr>
        <p:spPr>
          <a:xfrm>
            <a:off x="0" y="6488668"/>
            <a:ext cx="12367846" cy="338554"/>
          </a:xfrm>
          <a:prstGeom prst="rect">
            <a:avLst/>
          </a:prstGeom>
          <a:noFill/>
        </p:spPr>
        <p:txBody>
          <a:bodyPr wrap="square" rtlCol="0">
            <a:spAutoFit/>
          </a:bodyPr>
          <a:lstStyle/>
          <a:p>
            <a:pPr algn="ctr"/>
            <a:r>
              <a:rPr lang="en-US" sz="1600" dirty="0" smtClean="0">
                <a:solidFill>
                  <a:schemeClr val="accent2"/>
                </a:solidFill>
                <a:latin typeface="Futura Medium" charset="0"/>
                <a:ea typeface="Futura Medium" charset="0"/>
                <a:cs typeface="Futura Medium" charset="0"/>
              </a:rPr>
              <a:t>Credit: Ben Langmead </a:t>
            </a:r>
            <a:r>
              <a:rPr lang="en-US" sz="1600" dirty="0" smtClean="0">
                <a:solidFill>
                  <a:schemeClr val="accent2"/>
                </a:solidFill>
                <a:latin typeface="Futura Medium" charset="0"/>
                <a:ea typeface="Futura Medium" charset="0"/>
                <a:cs typeface="Futura Medium" charset="0"/>
                <a:hlinkClick r:id="rId2"/>
              </a:rPr>
              <a:t>http</a:t>
            </a:r>
            <a:r>
              <a:rPr lang="en-US" sz="1600" dirty="0">
                <a:solidFill>
                  <a:schemeClr val="accent2"/>
                </a:solidFill>
                <a:latin typeface="Futura Medium" charset="0"/>
                <a:ea typeface="Futura Medium" charset="0"/>
                <a:cs typeface="Futura Medium" charset="0"/>
                <a:hlinkClick r:id="rId2"/>
              </a:rPr>
              <a:t>://</a:t>
            </a:r>
            <a:r>
              <a:rPr lang="en-US" sz="1600" dirty="0" smtClean="0">
                <a:solidFill>
                  <a:schemeClr val="accent2"/>
                </a:solidFill>
                <a:latin typeface="Futura Medium" charset="0"/>
                <a:ea typeface="Futura Medium" charset="0"/>
                <a:cs typeface="Futura Medium" charset="0"/>
                <a:hlinkClick r:id="rId2"/>
              </a:rPr>
              <a:t>d28rh4a8wq0iu5.cloudfront.net/ads1/data/SRR835775_1.first1000.fastq</a:t>
            </a:r>
            <a:r>
              <a:rPr lang="en-US" sz="1600" dirty="0" smtClean="0">
                <a:solidFill>
                  <a:schemeClr val="accent2"/>
                </a:solidFill>
                <a:latin typeface="Futura Medium" charset="0"/>
                <a:ea typeface="Futura Medium" charset="0"/>
                <a:cs typeface="Futura Medium" charset="0"/>
              </a:rPr>
              <a:t>, cropped image</a:t>
            </a:r>
            <a:endParaRPr lang="en-US" sz="1600" dirty="0">
              <a:solidFill>
                <a:schemeClr val="accent2"/>
              </a:solidFill>
              <a:latin typeface="Futura Medium" charset="0"/>
              <a:ea typeface="Futura Medium" charset="0"/>
              <a:cs typeface="Futura Medium"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477" y="1540187"/>
            <a:ext cx="10654323" cy="4435898"/>
          </a:xfrm>
          <a:prstGeom prst="rect">
            <a:avLst/>
          </a:prstGeom>
        </p:spPr>
      </p:pic>
      <p:cxnSp>
        <p:nvCxnSpPr>
          <p:cNvPr id="6" name="Straight Arrow Connector 5"/>
          <p:cNvCxnSpPr/>
          <p:nvPr/>
        </p:nvCxnSpPr>
        <p:spPr>
          <a:xfrm flipV="1">
            <a:off x="3006969" y="2221412"/>
            <a:ext cx="949570" cy="334107"/>
          </a:xfrm>
          <a:prstGeom prst="straightConnector1">
            <a:avLst/>
          </a:prstGeom>
          <a:ln>
            <a:solidFill>
              <a:schemeClr val="accent6">
                <a:lumMod val="50000"/>
              </a:schemeClr>
            </a:solidFill>
            <a:tailEnd type="triangle"/>
          </a:ln>
          <a:effectLst>
            <a:innerShdw blurRad="114300">
              <a:prstClr val="black"/>
            </a:innerShdw>
          </a:effectLst>
        </p:spPr>
        <p:style>
          <a:lnRef idx="3">
            <a:schemeClr val="accent5"/>
          </a:lnRef>
          <a:fillRef idx="0">
            <a:schemeClr val="accent5"/>
          </a:fillRef>
          <a:effectRef idx="2">
            <a:schemeClr val="accent5"/>
          </a:effectRef>
          <a:fontRef idx="minor">
            <a:schemeClr val="tx1"/>
          </a:fontRef>
        </p:style>
      </p:cxnSp>
      <p:sp>
        <p:nvSpPr>
          <p:cNvPr id="7" name="TextBox 6"/>
          <p:cNvSpPr txBox="1"/>
          <p:nvPr/>
        </p:nvSpPr>
        <p:spPr>
          <a:xfrm>
            <a:off x="3956539" y="1871729"/>
            <a:ext cx="2444261" cy="646331"/>
          </a:xfrm>
          <a:prstGeom prst="rect">
            <a:avLst/>
          </a:prstGeom>
          <a:noFill/>
        </p:spPr>
        <p:txBody>
          <a:bodyPr wrap="square" rtlCol="0">
            <a:spAutoFit/>
          </a:bodyPr>
          <a:lstStyle/>
          <a:p>
            <a:r>
              <a:rPr lang="en-US" dirty="0">
                <a:solidFill>
                  <a:srgbClr val="FF0000"/>
                </a:solidFill>
              </a:rPr>
              <a:t>sequence identifier and an </a:t>
            </a:r>
            <a:r>
              <a:rPr lang="en-US" i="1" dirty="0">
                <a:solidFill>
                  <a:srgbClr val="FF0000"/>
                </a:solidFill>
              </a:rPr>
              <a:t>optional</a:t>
            </a:r>
            <a:r>
              <a:rPr lang="en-US" dirty="0">
                <a:solidFill>
                  <a:srgbClr val="FF0000"/>
                </a:solidFill>
              </a:rPr>
              <a:t> description</a:t>
            </a:r>
          </a:p>
        </p:txBody>
      </p:sp>
      <p:sp>
        <p:nvSpPr>
          <p:cNvPr id="10" name="TextBox 9"/>
          <p:cNvSpPr txBox="1"/>
          <p:nvPr/>
        </p:nvSpPr>
        <p:spPr>
          <a:xfrm>
            <a:off x="7508630" y="2019133"/>
            <a:ext cx="3552092" cy="369332"/>
          </a:xfrm>
          <a:prstGeom prst="rect">
            <a:avLst/>
          </a:prstGeom>
          <a:noFill/>
        </p:spPr>
        <p:txBody>
          <a:bodyPr wrap="square" rtlCol="0">
            <a:spAutoFit/>
          </a:bodyPr>
          <a:lstStyle/>
          <a:p>
            <a:r>
              <a:rPr lang="en-US" dirty="0" smtClean="0">
                <a:solidFill>
                  <a:srgbClr val="FF0000"/>
                </a:solidFill>
              </a:rPr>
              <a:t>DNA sequence 100 characters long</a:t>
            </a:r>
            <a:endParaRPr lang="en-US" dirty="0">
              <a:solidFill>
                <a:srgbClr val="FF0000"/>
              </a:solidFill>
            </a:endParaRPr>
          </a:p>
        </p:txBody>
      </p:sp>
      <p:cxnSp>
        <p:nvCxnSpPr>
          <p:cNvPr id="11" name="Straight Arrow Connector 10"/>
          <p:cNvCxnSpPr/>
          <p:nvPr/>
        </p:nvCxnSpPr>
        <p:spPr>
          <a:xfrm flipH="1">
            <a:off x="967154" y="3032327"/>
            <a:ext cx="471854" cy="528676"/>
          </a:xfrm>
          <a:prstGeom prst="straightConnector1">
            <a:avLst/>
          </a:prstGeom>
          <a:ln>
            <a:solidFill>
              <a:schemeClr val="accent6">
                <a:lumMod val="50000"/>
              </a:schemeClr>
            </a:solidFill>
            <a:tailEnd type="triangle"/>
          </a:ln>
          <a:effectLst>
            <a:innerShdw blurRad="114300">
              <a:prstClr val="black"/>
            </a:innerShdw>
          </a:effectLst>
        </p:spPr>
        <p:style>
          <a:lnRef idx="3">
            <a:schemeClr val="accent5"/>
          </a:lnRef>
          <a:fillRef idx="0">
            <a:schemeClr val="accent5"/>
          </a:fillRef>
          <a:effectRef idx="2">
            <a:schemeClr val="accent5"/>
          </a:effectRef>
          <a:fontRef idx="minor">
            <a:schemeClr val="tx1"/>
          </a:fontRef>
        </p:style>
      </p:cxnSp>
      <p:cxnSp>
        <p:nvCxnSpPr>
          <p:cNvPr id="13" name="Straight Arrow Connector 12"/>
          <p:cNvCxnSpPr/>
          <p:nvPr/>
        </p:nvCxnSpPr>
        <p:spPr>
          <a:xfrm flipV="1">
            <a:off x="6479930" y="2239025"/>
            <a:ext cx="1028700" cy="513111"/>
          </a:xfrm>
          <a:prstGeom prst="straightConnector1">
            <a:avLst/>
          </a:prstGeom>
          <a:ln>
            <a:solidFill>
              <a:schemeClr val="accent6">
                <a:lumMod val="50000"/>
              </a:schemeClr>
            </a:solidFill>
            <a:tailEnd type="triangle"/>
          </a:ln>
          <a:effectLst>
            <a:innerShdw blurRad="114300">
              <a:prstClr val="black"/>
            </a:innerShdw>
          </a:effectLst>
        </p:spPr>
        <p:style>
          <a:lnRef idx="3">
            <a:schemeClr val="accent5"/>
          </a:lnRef>
          <a:fillRef idx="0">
            <a:schemeClr val="accent5"/>
          </a:fillRef>
          <a:effectRef idx="2">
            <a:schemeClr val="accent5"/>
          </a:effectRef>
          <a:fontRef idx="minor">
            <a:schemeClr val="tx1"/>
          </a:fontRef>
        </p:style>
      </p:cxnSp>
      <p:sp>
        <p:nvSpPr>
          <p:cNvPr id="17" name="TextBox 16"/>
          <p:cNvSpPr txBox="1"/>
          <p:nvPr/>
        </p:nvSpPr>
        <p:spPr>
          <a:xfrm flipV="1">
            <a:off x="3006970" y="2905202"/>
            <a:ext cx="3974122" cy="198653"/>
          </a:xfrm>
          <a:prstGeom prst="rect">
            <a:avLst/>
          </a:prstGeom>
          <a:noFill/>
        </p:spPr>
        <p:txBody>
          <a:bodyPr wrap="square" rtlCol="0">
            <a:spAutoFit/>
          </a:bodyPr>
          <a:lstStyle/>
          <a:p>
            <a:endParaRPr lang="en-US"/>
          </a:p>
        </p:txBody>
      </p:sp>
      <p:sp>
        <p:nvSpPr>
          <p:cNvPr id="20" name="TextBox 19"/>
          <p:cNvSpPr txBox="1"/>
          <p:nvPr/>
        </p:nvSpPr>
        <p:spPr>
          <a:xfrm>
            <a:off x="0" y="3510221"/>
            <a:ext cx="4167554" cy="646331"/>
          </a:xfrm>
          <a:prstGeom prst="rect">
            <a:avLst/>
          </a:prstGeom>
          <a:noFill/>
        </p:spPr>
        <p:txBody>
          <a:bodyPr wrap="square" rtlCol="0">
            <a:spAutoFit/>
          </a:bodyPr>
          <a:lstStyle/>
          <a:p>
            <a:r>
              <a:rPr lang="en-US" dirty="0" smtClean="0">
                <a:solidFill>
                  <a:srgbClr val="FF0000"/>
                </a:solidFill>
              </a:rPr>
              <a:t> + character followed by </a:t>
            </a:r>
            <a:r>
              <a:rPr lang="en-US" dirty="0" err="1" smtClean="0">
                <a:solidFill>
                  <a:srgbClr val="FF0000"/>
                </a:solidFill>
              </a:rPr>
              <a:t>seq</a:t>
            </a:r>
            <a:r>
              <a:rPr lang="en-US" dirty="0" smtClean="0">
                <a:solidFill>
                  <a:srgbClr val="FF0000"/>
                </a:solidFill>
              </a:rPr>
              <a:t> I.D and description (optional)</a:t>
            </a:r>
            <a:endParaRPr lang="en-US" dirty="0">
              <a:solidFill>
                <a:srgbClr val="FF0000"/>
              </a:solidFill>
            </a:endParaRPr>
          </a:p>
        </p:txBody>
      </p:sp>
      <p:cxnSp>
        <p:nvCxnSpPr>
          <p:cNvPr id="21" name="Straight Arrow Connector 20"/>
          <p:cNvCxnSpPr/>
          <p:nvPr/>
        </p:nvCxnSpPr>
        <p:spPr>
          <a:xfrm flipV="1">
            <a:off x="9310076" y="2688804"/>
            <a:ext cx="949570" cy="334107"/>
          </a:xfrm>
          <a:prstGeom prst="straightConnector1">
            <a:avLst/>
          </a:prstGeom>
          <a:ln>
            <a:solidFill>
              <a:schemeClr val="accent6">
                <a:lumMod val="50000"/>
              </a:schemeClr>
            </a:solidFill>
            <a:tailEnd type="triangle"/>
          </a:ln>
          <a:effectLst>
            <a:innerShdw blurRad="114300">
              <a:prstClr val="black"/>
            </a:innerShdw>
          </a:effectLst>
        </p:spPr>
        <p:style>
          <a:lnRef idx="3">
            <a:schemeClr val="accent5"/>
          </a:lnRef>
          <a:fillRef idx="0">
            <a:schemeClr val="accent5"/>
          </a:fillRef>
          <a:effectRef idx="2">
            <a:schemeClr val="accent5"/>
          </a:effectRef>
          <a:fontRef idx="minor">
            <a:schemeClr val="tx1"/>
          </a:fontRef>
        </p:style>
      </p:cxnSp>
      <p:sp>
        <p:nvSpPr>
          <p:cNvPr id="22" name="TextBox 21"/>
          <p:cNvSpPr txBox="1"/>
          <p:nvPr/>
        </p:nvSpPr>
        <p:spPr>
          <a:xfrm>
            <a:off x="10259646" y="2460090"/>
            <a:ext cx="1793631" cy="369332"/>
          </a:xfrm>
          <a:prstGeom prst="rect">
            <a:avLst/>
          </a:prstGeom>
          <a:noFill/>
        </p:spPr>
        <p:txBody>
          <a:bodyPr wrap="square" rtlCol="0">
            <a:spAutoFit/>
          </a:bodyPr>
          <a:lstStyle/>
          <a:p>
            <a:r>
              <a:rPr lang="en-US" dirty="0" smtClean="0">
                <a:solidFill>
                  <a:srgbClr val="FF0000"/>
                </a:solidFill>
              </a:rPr>
              <a:t>Quality values</a:t>
            </a:r>
            <a:endParaRPr lang="en-US" dirty="0">
              <a:solidFill>
                <a:srgbClr val="FF0000"/>
              </a:solidFill>
            </a:endParaRPr>
          </a:p>
        </p:txBody>
      </p:sp>
    </p:spTree>
    <p:extLst>
      <p:ext uri="{BB962C8B-B14F-4D97-AF65-F5344CB8AC3E}">
        <p14:creationId xmlns:p14="http://schemas.microsoft.com/office/powerpoint/2010/main" val="18798383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extBox 1"/>
          <p:cNvSpPr txBox="1"/>
          <p:nvPr/>
        </p:nvSpPr>
        <p:spPr>
          <a:xfrm>
            <a:off x="316523" y="562709"/>
            <a:ext cx="11517923" cy="4401205"/>
          </a:xfrm>
          <a:prstGeom prst="rect">
            <a:avLst/>
          </a:prstGeom>
          <a:noFill/>
        </p:spPr>
        <p:txBody>
          <a:bodyPr wrap="square" rtlCol="0">
            <a:spAutoFit/>
          </a:bodyPr>
          <a:lstStyle/>
          <a:p>
            <a:r>
              <a:rPr lang="en-US" sz="2800" dirty="0" err="1" smtClean="0">
                <a:solidFill>
                  <a:srgbClr val="82E99C"/>
                </a:solidFill>
                <a:latin typeface="Futura Medium" charset="0"/>
                <a:ea typeface="Futura Medium" charset="0"/>
                <a:cs typeface="Futura Medium" charset="0"/>
              </a:rPr>
              <a:t>Phred</a:t>
            </a:r>
            <a:r>
              <a:rPr lang="en-US" sz="2800" dirty="0" smtClean="0">
                <a:solidFill>
                  <a:srgbClr val="82E99C"/>
                </a:solidFill>
                <a:latin typeface="Futura Medium" charset="0"/>
                <a:ea typeface="Futura Medium" charset="0"/>
                <a:cs typeface="Futura Medium" charset="0"/>
              </a:rPr>
              <a:t> quality scores, how they are ranked </a:t>
            </a:r>
          </a:p>
          <a:p>
            <a:endParaRPr lang="en-US" sz="2800" dirty="0">
              <a:solidFill>
                <a:srgbClr val="82E99C"/>
              </a:solidFill>
              <a:latin typeface="Futura Medium" charset="0"/>
              <a:ea typeface="Futura Medium" charset="0"/>
              <a:cs typeface="Futura Medium" charset="0"/>
            </a:endParaRPr>
          </a:p>
          <a:p>
            <a:r>
              <a:rPr lang="en-US" sz="2800" dirty="0">
                <a:solidFill>
                  <a:srgbClr val="82E99C"/>
                </a:solidFill>
                <a:latin typeface="Futura Medium" charset="0"/>
                <a:ea typeface="Futura Medium" charset="0"/>
                <a:cs typeface="Futura Medium" charset="0"/>
              </a:rPr>
              <a:t>!"#$%&amp;'()*+,-./0123456789:;&lt;=&gt;?@ABCDEFGHIJKLMNOPQRSTUVWXYZ[\]^_`</a:t>
            </a:r>
          </a:p>
          <a:p>
            <a:r>
              <a:rPr lang="en-US" sz="2800" dirty="0" err="1">
                <a:solidFill>
                  <a:srgbClr val="82E99C"/>
                </a:solidFill>
                <a:latin typeface="Futura Medium" charset="0"/>
                <a:ea typeface="Futura Medium" charset="0"/>
                <a:cs typeface="Futura Medium" charset="0"/>
              </a:rPr>
              <a:t>abcdefghijklmnopqrstuvwxyz</a:t>
            </a:r>
            <a:r>
              <a:rPr lang="en-US" sz="2800" dirty="0" smtClean="0">
                <a:solidFill>
                  <a:srgbClr val="82E99C"/>
                </a:solidFill>
                <a:latin typeface="Futura Medium" charset="0"/>
                <a:ea typeface="Futura Medium" charset="0"/>
                <a:cs typeface="Futura Medium" charset="0"/>
              </a:rPr>
              <a:t>{|}~</a:t>
            </a:r>
          </a:p>
          <a:p>
            <a:endParaRPr lang="en-US" sz="2800" dirty="0">
              <a:solidFill>
                <a:srgbClr val="82E99C"/>
              </a:solidFill>
              <a:latin typeface="Futura Medium" charset="0"/>
              <a:ea typeface="Futura Medium" charset="0"/>
              <a:cs typeface="Futura Medium" charset="0"/>
            </a:endParaRPr>
          </a:p>
          <a:p>
            <a:r>
              <a:rPr lang="en-US" sz="2800" dirty="0" smtClean="0">
                <a:solidFill>
                  <a:srgbClr val="82E99C"/>
                </a:solidFill>
                <a:latin typeface="Futura Medium" charset="0"/>
                <a:ea typeface="Futura Medium" charset="0"/>
                <a:cs typeface="Futura Medium" charset="0"/>
              </a:rPr>
              <a:t>They correspond to a number 20 being very low and like 60 being very high base call accuracy of 99.99999%</a:t>
            </a:r>
          </a:p>
          <a:p>
            <a:endParaRPr lang="en-US" sz="2800" dirty="0">
              <a:solidFill>
                <a:srgbClr val="82E99C"/>
              </a:solidFill>
              <a:latin typeface="Futura Medium" charset="0"/>
              <a:ea typeface="Futura Medium" charset="0"/>
              <a:cs typeface="Futura Medium" charset="0"/>
            </a:endParaRPr>
          </a:p>
          <a:p>
            <a:endParaRPr lang="en-US" sz="2800" dirty="0">
              <a:solidFill>
                <a:srgbClr val="82E99C"/>
              </a:solidFill>
              <a:latin typeface="Futura Medium" charset="0"/>
              <a:ea typeface="Futura Medium" charset="0"/>
              <a:cs typeface="Futura Medium" charset="0"/>
            </a:endParaRPr>
          </a:p>
        </p:txBody>
      </p:sp>
    </p:spTree>
    <p:extLst>
      <p:ext uri="{BB962C8B-B14F-4D97-AF65-F5344CB8AC3E}">
        <p14:creationId xmlns:p14="http://schemas.microsoft.com/office/powerpoint/2010/main" val="10811957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extBox 1"/>
          <p:cNvSpPr txBox="1"/>
          <p:nvPr/>
        </p:nvSpPr>
        <p:spPr>
          <a:xfrm>
            <a:off x="457200" y="545123"/>
            <a:ext cx="11271738" cy="461665"/>
          </a:xfrm>
          <a:prstGeom prst="rect">
            <a:avLst/>
          </a:prstGeom>
          <a:noFill/>
        </p:spPr>
        <p:txBody>
          <a:bodyPr wrap="square" rtlCol="0">
            <a:spAutoFit/>
          </a:bodyPr>
          <a:lstStyle/>
          <a:p>
            <a:endParaRPr lang="en-US" sz="2400" dirty="0">
              <a:solidFill>
                <a:srgbClr val="75E994"/>
              </a:solidFill>
              <a:latin typeface="Futura Medium" charset="0"/>
              <a:ea typeface="Futura Medium" charset="0"/>
              <a:cs typeface="Futura Medium"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0" y="1107831"/>
            <a:ext cx="5816600" cy="4226169"/>
          </a:xfrm>
          <a:prstGeom prst="rect">
            <a:avLst/>
          </a:prstGeom>
        </p:spPr>
      </p:pic>
      <p:sp>
        <p:nvSpPr>
          <p:cNvPr id="4" name="TextBox 3"/>
          <p:cNvSpPr txBox="1"/>
          <p:nvPr/>
        </p:nvSpPr>
        <p:spPr>
          <a:xfrm>
            <a:off x="140677" y="6348046"/>
            <a:ext cx="11834446" cy="369332"/>
          </a:xfrm>
          <a:prstGeom prst="rect">
            <a:avLst/>
          </a:prstGeom>
          <a:noFill/>
        </p:spPr>
        <p:txBody>
          <a:bodyPr wrap="square" rtlCol="0">
            <a:spAutoFit/>
          </a:bodyPr>
          <a:lstStyle/>
          <a:p>
            <a:pPr algn="ctr"/>
            <a:r>
              <a:rPr lang="en-US" b="1" dirty="0" smtClean="0">
                <a:solidFill>
                  <a:schemeClr val="accent2"/>
                </a:solidFill>
                <a:latin typeface="Futura Medium" charset="0"/>
                <a:ea typeface="Futura Medium" charset="0"/>
                <a:cs typeface="Futura Medium" charset="0"/>
              </a:rPr>
              <a:t>Gif credit</a:t>
            </a:r>
            <a:r>
              <a:rPr lang="en-US" b="1" dirty="0">
                <a:solidFill>
                  <a:schemeClr val="accent2"/>
                </a:solidFill>
                <a:latin typeface="Futura Medium" charset="0"/>
                <a:ea typeface="Futura Medium" charset="0"/>
                <a:cs typeface="Futura Medium" charset="0"/>
              </a:rPr>
              <a:t>: </a:t>
            </a:r>
            <a:r>
              <a:rPr lang="en-US" b="1" dirty="0" smtClean="0">
                <a:solidFill>
                  <a:schemeClr val="accent2"/>
                </a:solidFill>
                <a:latin typeface="Futura Medium" charset="0"/>
                <a:ea typeface="Futura Medium" charset="0"/>
                <a:cs typeface="Futura Medium" charset="0"/>
                <a:hlinkClick r:id="rId3"/>
              </a:rPr>
              <a:t>Let's get dangerous!</a:t>
            </a:r>
            <a:r>
              <a:rPr lang="en-US" b="1" dirty="0">
                <a:solidFill>
                  <a:schemeClr val="accent2"/>
                </a:solidFill>
                <a:latin typeface="Futura Medium" charset="0"/>
                <a:ea typeface="Futura Medium" charset="0"/>
                <a:cs typeface="Futura Medium" charset="0"/>
              </a:rPr>
              <a:t> </a:t>
            </a:r>
            <a:r>
              <a:rPr lang="en-US" b="1" dirty="0" smtClean="0">
                <a:solidFill>
                  <a:schemeClr val="accent2"/>
                </a:solidFill>
                <a:latin typeface="Futura Medium" charset="0"/>
                <a:ea typeface="Futura Medium" charset="0"/>
                <a:cs typeface="Futura Medium" charset="0"/>
              </a:rPr>
              <a:t>by </a:t>
            </a:r>
            <a:r>
              <a:rPr lang="en-US" b="1" dirty="0" err="1" smtClean="0">
                <a:solidFill>
                  <a:schemeClr val="accent2"/>
                </a:solidFill>
                <a:latin typeface="Futura Medium" charset="0"/>
                <a:ea typeface="Futura Medium" charset="0"/>
                <a:cs typeface="Futura Medium" charset="0"/>
              </a:rPr>
              <a:t>mimikikididifefezaza</a:t>
            </a:r>
            <a:r>
              <a:rPr lang="en-US" b="1" dirty="0" smtClean="0">
                <a:solidFill>
                  <a:schemeClr val="accent2"/>
                </a:solidFill>
                <a:latin typeface="Futura Medium" charset="0"/>
                <a:ea typeface="Futura Medium" charset="0"/>
                <a:cs typeface="Futura Medium" charset="0"/>
              </a:rPr>
              <a:t> </a:t>
            </a:r>
            <a:endParaRPr lang="en-US" b="1" dirty="0">
              <a:solidFill>
                <a:schemeClr val="accent2"/>
              </a:solidFill>
              <a:latin typeface="Futura Medium" charset="0"/>
              <a:ea typeface="Futura Medium" charset="0"/>
              <a:cs typeface="Futura Medium" charset="0"/>
            </a:endParaRPr>
          </a:p>
        </p:txBody>
      </p:sp>
      <p:sp>
        <p:nvSpPr>
          <p:cNvPr id="5" name="TextBox 4"/>
          <p:cNvSpPr txBox="1"/>
          <p:nvPr/>
        </p:nvSpPr>
        <p:spPr>
          <a:xfrm>
            <a:off x="2971800" y="209256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70842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380398"/>
          </a:xfrm>
        </p:spPr>
        <p:txBody>
          <a:bodyPr>
            <a:normAutofit fontScale="90000"/>
          </a:bodyPr>
          <a:lstStyle/>
          <a:p>
            <a:r>
              <a:rPr lang="en-US" dirty="0" smtClean="0">
                <a:solidFill>
                  <a:srgbClr val="75E994"/>
                </a:solidFill>
                <a:latin typeface="Futura Medium" charset="0"/>
                <a:ea typeface="Futura Medium" charset="0"/>
                <a:cs typeface="Futura Medium" charset="0"/>
              </a:rPr>
              <a:t/>
            </a:r>
            <a:br>
              <a:rPr lang="en-US" dirty="0" smtClean="0">
                <a:solidFill>
                  <a:srgbClr val="75E994"/>
                </a:solidFill>
                <a:latin typeface="Futura Medium" charset="0"/>
                <a:ea typeface="Futura Medium" charset="0"/>
                <a:cs typeface="Futura Medium" charset="0"/>
              </a:rPr>
            </a:br>
            <a:r>
              <a:rPr lang="en-US" dirty="0" smtClean="0">
                <a:solidFill>
                  <a:srgbClr val="75E994"/>
                </a:solidFill>
                <a:latin typeface="Futura Medium" charset="0"/>
                <a:ea typeface="Futura Medium" charset="0"/>
                <a:cs typeface="Futura Medium" charset="0"/>
              </a:rPr>
              <a:t/>
            </a:r>
            <a:br>
              <a:rPr lang="en-US" dirty="0" smtClean="0">
                <a:solidFill>
                  <a:srgbClr val="75E994"/>
                </a:solidFill>
                <a:latin typeface="Futura Medium" charset="0"/>
                <a:ea typeface="Futura Medium" charset="0"/>
                <a:cs typeface="Futura Medium" charset="0"/>
              </a:rPr>
            </a:br>
            <a:r>
              <a:rPr lang="en-US" dirty="0" smtClean="0">
                <a:solidFill>
                  <a:srgbClr val="75E994"/>
                </a:solidFill>
                <a:latin typeface="Futura Medium" charset="0"/>
                <a:ea typeface="Futura Medium" charset="0"/>
                <a:cs typeface="Futura Medium" charset="0"/>
              </a:rPr>
              <a:t/>
            </a:r>
            <a:br>
              <a:rPr lang="en-US" dirty="0" smtClean="0">
                <a:solidFill>
                  <a:srgbClr val="75E994"/>
                </a:solidFill>
                <a:latin typeface="Futura Medium" charset="0"/>
                <a:ea typeface="Futura Medium" charset="0"/>
                <a:cs typeface="Futura Medium" charset="0"/>
              </a:rPr>
            </a:br>
            <a:r>
              <a:rPr lang="en-US" dirty="0" smtClean="0">
                <a:solidFill>
                  <a:srgbClr val="75E994"/>
                </a:solidFill>
                <a:latin typeface="Futura Medium" charset="0"/>
                <a:ea typeface="Futura Medium" charset="0"/>
                <a:cs typeface="Futura Medium" charset="0"/>
              </a:rPr>
              <a:t/>
            </a:r>
            <a:br>
              <a:rPr lang="en-US" dirty="0" smtClean="0">
                <a:solidFill>
                  <a:srgbClr val="75E994"/>
                </a:solidFill>
                <a:latin typeface="Futura Medium" charset="0"/>
                <a:ea typeface="Futura Medium" charset="0"/>
                <a:cs typeface="Futura Medium" charset="0"/>
              </a:rPr>
            </a:br>
            <a:r>
              <a:rPr lang="en-US" sz="3600" dirty="0" smtClean="0">
                <a:solidFill>
                  <a:srgbClr val="75E994"/>
                </a:solidFill>
                <a:latin typeface="Futura Medium" charset="0"/>
                <a:ea typeface="Futura Medium" charset="0"/>
                <a:cs typeface="Futura Medium" charset="0"/>
              </a:rPr>
              <a:t>Practical</a:t>
            </a:r>
            <a:br>
              <a:rPr lang="en-US" sz="3600" dirty="0" smtClean="0">
                <a:solidFill>
                  <a:srgbClr val="75E994"/>
                </a:solidFill>
                <a:latin typeface="Futura Medium" charset="0"/>
                <a:ea typeface="Futura Medium" charset="0"/>
                <a:cs typeface="Futura Medium" charset="0"/>
              </a:rPr>
            </a:br>
            <a:r>
              <a:rPr lang="en-US" sz="3600" dirty="0" smtClean="0">
                <a:solidFill>
                  <a:srgbClr val="75E994"/>
                </a:solidFill>
                <a:latin typeface="Futura Medium" charset="0"/>
                <a:ea typeface="Futura Medium" charset="0"/>
                <a:cs typeface="Futura Medium" charset="0"/>
              </a:rPr>
              <a:t/>
            </a:r>
            <a:br>
              <a:rPr lang="en-US" sz="3600" dirty="0" smtClean="0">
                <a:solidFill>
                  <a:srgbClr val="75E994"/>
                </a:solidFill>
                <a:latin typeface="Futura Medium" charset="0"/>
                <a:ea typeface="Futura Medium" charset="0"/>
                <a:cs typeface="Futura Medium" charset="0"/>
              </a:rPr>
            </a:br>
            <a:r>
              <a:rPr lang="en-US" sz="3600" dirty="0" smtClean="0">
                <a:solidFill>
                  <a:srgbClr val="75E994"/>
                </a:solidFill>
                <a:latin typeface="Futura Medium" charset="0"/>
                <a:ea typeface="Futura Medium" charset="0"/>
                <a:cs typeface="Futura Medium" charset="0"/>
              </a:rPr>
              <a:t>Requirements: Python 2/3 IDE, </a:t>
            </a:r>
            <a:r>
              <a:rPr lang="en-US" sz="3600" dirty="0" err="1" smtClean="0">
                <a:solidFill>
                  <a:srgbClr val="75E994"/>
                </a:solidFill>
                <a:latin typeface="Futura Medium" charset="0"/>
                <a:ea typeface="Futura Medium" charset="0"/>
                <a:cs typeface="Futura Medium" charset="0"/>
              </a:rPr>
              <a:t>ipython</a:t>
            </a:r>
            <a:r>
              <a:rPr lang="en-US" sz="3600" dirty="0" smtClean="0">
                <a:solidFill>
                  <a:srgbClr val="75E994"/>
                </a:solidFill>
                <a:latin typeface="Futura Medium" charset="0"/>
                <a:ea typeface="Futura Medium" charset="0"/>
                <a:cs typeface="Futura Medium" charset="0"/>
              </a:rPr>
              <a:t>/</a:t>
            </a:r>
            <a:r>
              <a:rPr lang="en-US" sz="3600" dirty="0" err="1" smtClean="0">
                <a:solidFill>
                  <a:srgbClr val="75E994"/>
                </a:solidFill>
                <a:latin typeface="Futura Medium" charset="0"/>
                <a:ea typeface="Futura Medium" charset="0"/>
                <a:cs typeface="Futura Medium" charset="0"/>
              </a:rPr>
              <a:t>jupyter</a:t>
            </a:r>
            <a:r>
              <a:rPr lang="en-US" sz="3600" dirty="0" smtClean="0">
                <a:solidFill>
                  <a:srgbClr val="75E994"/>
                </a:solidFill>
                <a:latin typeface="Futura Medium" charset="0"/>
                <a:ea typeface="Futura Medium" charset="0"/>
                <a:cs typeface="Futura Medium" charset="0"/>
              </a:rPr>
              <a:t> notebook, go to python tutor</a:t>
            </a:r>
            <a:br>
              <a:rPr lang="en-US" sz="3600" dirty="0" smtClean="0">
                <a:solidFill>
                  <a:srgbClr val="75E994"/>
                </a:solidFill>
                <a:latin typeface="Futura Medium" charset="0"/>
                <a:ea typeface="Futura Medium" charset="0"/>
                <a:cs typeface="Futura Medium" charset="0"/>
              </a:rPr>
            </a:br>
            <a:r>
              <a:rPr lang="en-US" sz="3600" dirty="0">
                <a:solidFill>
                  <a:srgbClr val="75E994"/>
                </a:solidFill>
                <a:latin typeface="Futura Medium" charset="0"/>
                <a:ea typeface="Futura Medium" charset="0"/>
                <a:cs typeface="Futura Medium" charset="0"/>
              </a:rPr>
              <a:t/>
            </a:r>
            <a:br>
              <a:rPr lang="en-US" sz="3600" dirty="0">
                <a:solidFill>
                  <a:srgbClr val="75E994"/>
                </a:solidFill>
                <a:latin typeface="Futura Medium" charset="0"/>
                <a:ea typeface="Futura Medium" charset="0"/>
                <a:cs typeface="Futura Medium" charset="0"/>
              </a:rPr>
            </a:br>
            <a:r>
              <a:rPr lang="en-US" sz="3600" dirty="0">
                <a:solidFill>
                  <a:srgbClr val="75E994"/>
                </a:solidFill>
                <a:latin typeface="Futura Medium" charset="0"/>
                <a:ea typeface="Futura Medium" charset="0"/>
                <a:cs typeface="Futura Medium" charset="0"/>
              </a:rPr>
              <a:t>K</a:t>
            </a:r>
            <a:r>
              <a:rPr lang="en-US" sz="3600" dirty="0" smtClean="0">
                <a:solidFill>
                  <a:srgbClr val="75E994"/>
                </a:solidFill>
                <a:latin typeface="Futura Medium" charset="0"/>
                <a:ea typeface="Futura Medium" charset="0"/>
                <a:cs typeface="Futura Medium" charset="0"/>
              </a:rPr>
              <a:t>nowledge in any programming </a:t>
            </a:r>
            <a:br>
              <a:rPr lang="en-US" sz="3600" dirty="0" smtClean="0">
                <a:solidFill>
                  <a:srgbClr val="75E994"/>
                </a:solidFill>
                <a:latin typeface="Futura Medium" charset="0"/>
                <a:ea typeface="Futura Medium" charset="0"/>
                <a:cs typeface="Futura Medium" charset="0"/>
              </a:rPr>
            </a:br>
            <a:r>
              <a:rPr lang="en-US" sz="3600" dirty="0" smtClean="0">
                <a:solidFill>
                  <a:srgbClr val="75E994"/>
                </a:solidFill>
                <a:latin typeface="Futura Medium" charset="0"/>
                <a:ea typeface="Futura Medium" charset="0"/>
                <a:cs typeface="Futura Medium" charset="0"/>
              </a:rPr>
              <a:t>language will help.</a:t>
            </a:r>
            <a:r>
              <a:rPr lang="en-US" dirty="0" smtClean="0">
                <a:solidFill>
                  <a:srgbClr val="75E994"/>
                </a:solidFill>
                <a:latin typeface="Futura Medium" charset="0"/>
                <a:ea typeface="Futura Medium" charset="0"/>
                <a:cs typeface="Futura Medium" charset="0"/>
              </a:rPr>
              <a:t/>
            </a:r>
            <a:br>
              <a:rPr lang="en-US" dirty="0" smtClean="0">
                <a:solidFill>
                  <a:srgbClr val="75E994"/>
                </a:solidFill>
                <a:latin typeface="Futura Medium" charset="0"/>
                <a:ea typeface="Futura Medium" charset="0"/>
                <a:cs typeface="Futura Medium" charset="0"/>
              </a:rPr>
            </a:br>
            <a:r>
              <a:rPr lang="en-US" sz="3100" dirty="0" smtClean="0">
                <a:solidFill>
                  <a:srgbClr val="75E994"/>
                </a:solidFill>
                <a:latin typeface="Futura Medium" charset="0"/>
                <a:ea typeface="Futura Medium" charset="0"/>
                <a:cs typeface="Futura Medium" charset="0"/>
              </a:rPr>
              <a:t/>
            </a:r>
            <a:br>
              <a:rPr lang="en-US" sz="3100" dirty="0" smtClean="0">
                <a:solidFill>
                  <a:srgbClr val="75E994"/>
                </a:solidFill>
                <a:latin typeface="Futura Medium" charset="0"/>
                <a:ea typeface="Futura Medium" charset="0"/>
                <a:cs typeface="Futura Medium" charset="0"/>
              </a:rPr>
            </a:br>
            <a:r>
              <a:rPr lang="en-US" sz="3600" dirty="0" smtClean="0">
                <a:solidFill>
                  <a:srgbClr val="75E994"/>
                </a:solidFill>
                <a:latin typeface="Futura Medium" charset="0"/>
                <a:ea typeface="Futura Medium" charset="0"/>
                <a:cs typeface="Futura Medium" charset="0"/>
              </a:rPr>
              <a:t>Can do attitude </a:t>
            </a:r>
            <a:r>
              <a:rPr lang="en-US" sz="3600" dirty="0" smtClean="0">
                <a:solidFill>
                  <a:srgbClr val="75E994"/>
                </a:solidFill>
                <a:latin typeface="Futura Medium" charset="0"/>
                <a:ea typeface="Futura Medium" charset="0"/>
                <a:cs typeface="Futura Medium" charset="0"/>
                <a:sym typeface="Wingdings"/>
              </a:rPr>
              <a:t></a:t>
            </a:r>
            <a:br>
              <a:rPr lang="en-US" sz="3600" dirty="0" smtClean="0">
                <a:solidFill>
                  <a:srgbClr val="75E994"/>
                </a:solidFill>
                <a:latin typeface="Futura Medium" charset="0"/>
                <a:ea typeface="Futura Medium" charset="0"/>
                <a:cs typeface="Futura Medium" charset="0"/>
                <a:sym typeface="Wingdings"/>
              </a:rPr>
            </a:br>
            <a:r>
              <a:rPr lang="en-US" sz="3600" dirty="0" smtClean="0">
                <a:solidFill>
                  <a:srgbClr val="75E994"/>
                </a:solidFill>
                <a:latin typeface="Futura Medium" charset="0"/>
                <a:ea typeface="Futura Medium" charset="0"/>
                <a:cs typeface="Futura Medium" charset="0"/>
                <a:sym typeface="Wingdings"/>
              </a:rPr>
              <a:t/>
            </a:r>
            <a:br>
              <a:rPr lang="en-US" sz="3600" dirty="0" smtClean="0">
                <a:solidFill>
                  <a:srgbClr val="75E994"/>
                </a:solidFill>
                <a:latin typeface="Futura Medium" charset="0"/>
                <a:ea typeface="Futura Medium" charset="0"/>
                <a:cs typeface="Futura Medium" charset="0"/>
                <a:sym typeface="Wingdings"/>
              </a:rPr>
            </a:br>
            <a:r>
              <a:rPr lang="en-US" sz="3600" dirty="0" smtClean="0">
                <a:solidFill>
                  <a:srgbClr val="75E994"/>
                </a:solidFill>
                <a:latin typeface="Futura Medium" charset="0"/>
                <a:ea typeface="Futura Medium" charset="0"/>
                <a:cs typeface="Futura Medium" charset="0"/>
                <a:sym typeface="Wingdings"/>
              </a:rPr>
              <a:t>If you don’t know any, you’ll learn one today, a bit.</a:t>
            </a:r>
            <a:r>
              <a:rPr lang="en-US" sz="3600" dirty="0" smtClean="0">
                <a:solidFill>
                  <a:srgbClr val="75E994"/>
                </a:solidFill>
                <a:latin typeface="Futura Medium" charset="0"/>
                <a:ea typeface="Futura Medium" charset="0"/>
                <a:cs typeface="Futura Medium" charset="0"/>
              </a:rPr>
              <a:t/>
            </a:r>
            <a:br>
              <a:rPr lang="en-US" sz="3600" dirty="0" smtClean="0">
                <a:solidFill>
                  <a:srgbClr val="75E994"/>
                </a:solidFill>
                <a:latin typeface="Futura Medium" charset="0"/>
                <a:ea typeface="Futura Medium" charset="0"/>
                <a:cs typeface="Futura Medium" charset="0"/>
              </a:rPr>
            </a:br>
            <a:endParaRPr lang="en-US" sz="3600" dirty="0">
              <a:solidFill>
                <a:srgbClr val="75E994"/>
              </a:solidFill>
              <a:latin typeface="Futura Medium" charset="0"/>
              <a:ea typeface="Futura Medium" charset="0"/>
              <a:cs typeface="Futura Medium" charset="0"/>
            </a:endParaRPr>
          </a:p>
        </p:txBody>
      </p:sp>
    </p:spTree>
    <p:extLst>
      <p:ext uri="{BB962C8B-B14F-4D97-AF65-F5344CB8AC3E}">
        <p14:creationId xmlns:p14="http://schemas.microsoft.com/office/powerpoint/2010/main" val="11953057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Autofit/>
              </a:bodyPr>
              <a:lstStyle/>
              <a:p>
                <a:r>
                  <a:rPr lang="en-US" sz="3200" dirty="0" smtClean="0">
                    <a:solidFill>
                      <a:srgbClr val="82E99C"/>
                    </a:solidFill>
                    <a:latin typeface="Futura Medium" charset="0"/>
                    <a:ea typeface="Futura Medium" charset="0"/>
                    <a:cs typeface="Futura Medium" charset="0"/>
                  </a:rPr>
                  <a:t/>
                </a:r>
                <a:br>
                  <a:rPr lang="en-US" sz="3200" dirty="0" smtClean="0">
                    <a:solidFill>
                      <a:srgbClr val="82E99C"/>
                    </a:solidFill>
                    <a:latin typeface="Futura Medium" charset="0"/>
                    <a:ea typeface="Futura Medium" charset="0"/>
                    <a:cs typeface="Futura Medium" charset="0"/>
                  </a:rPr>
                </a:br>
                <a:r>
                  <a:rPr lang="en-US" sz="3200" dirty="0">
                    <a:solidFill>
                      <a:srgbClr val="82E99C"/>
                    </a:solidFill>
                    <a:latin typeface="Futura Medium" charset="0"/>
                    <a:ea typeface="Futura Medium" charset="0"/>
                    <a:cs typeface="Futura Medium" charset="0"/>
                  </a:rPr>
                  <a:t/>
                </a:r>
                <a:br>
                  <a:rPr lang="en-US" sz="3200" dirty="0">
                    <a:solidFill>
                      <a:srgbClr val="82E99C"/>
                    </a:solidFill>
                    <a:latin typeface="Futura Medium" charset="0"/>
                    <a:ea typeface="Futura Medium" charset="0"/>
                    <a:cs typeface="Futura Medium" charset="0"/>
                  </a:rPr>
                </a:br>
                <a:r>
                  <a:rPr lang="en-US" sz="3200" dirty="0" smtClean="0">
                    <a:solidFill>
                      <a:srgbClr val="82E99C"/>
                    </a:solidFill>
                    <a:latin typeface="Futura Medium" charset="0"/>
                    <a:ea typeface="Futura Medium" charset="0"/>
                    <a:cs typeface="Futura Medium" charset="0"/>
                  </a:rPr>
                  <a:t/>
                </a:r>
                <a:br>
                  <a:rPr lang="en-US" sz="3200" dirty="0" smtClean="0">
                    <a:solidFill>
                      <a:srgbClr val="82E99C"/>
                    </a:solidFill>
                    <a:latin typeface="Futura Medium" charset="0"/>
                    <a:ea typeface="Futura Medium" charset="0"/>
                    <a:cs typeface="Futura Medium" charset="0"/>
                  </a:rPr>
                </a:br>
                <a:r>
                  <a:rPr lang="en-US" sz="3200" dirty="0" smtClean="0">
                    <a:solidFill>
                      <a:srgbClr val="82E99C"/>
                    </a:solidFill>
                    <a:latin typeface="Futura Medium" charset="0"/>
                    <a:ea typeface="Futura Medium" charset="0"/>
                    <a:cs typeface="Futura Medium" charset="0"/>
                  </a:rPr>
                  <a:t/>
                </a:r>
                <a:br>
                  <a:rPr lang="en-US" sz="3200" dirty="0" smtClean="0">
                    <a:solidFill>
                      <a:srgbClr val="82E99C"/>
                    </a:solidFill>
                    <a:latin typeface="Futura Medium" charset="0"/>
                    <a:ea typeface="Futura Medium" charset="0"/>
                    <a:cs typeface="Futura Medium" charset="0"/>
                  </a:rPr>
                </a:br>
                <a:r>
                  <a:rPr lang="en-US" sz="3200" dirty="0" smtClean="0">
                    <a:solidFill>
                      <a:srgbClr val="82E99C"/>
                    </a:solidFill>
                    <a:latin typeface="Futura Medium" charset="0"/>
                    <a:ea typeface="Futura Medium" charset="0"/>
                    <a:cs typeface="Futura Medium" charset="0"/>
                  </a:rPr>
                  <a:t/>
                </a:r>
                <a:br>
                  <a:rPr lang="en-US" sz="3200" dirty="0" smtClean="0">
                    <a:solidFill>
                      <a:srgbClr val="82E99C"/>
                    </a:solidFill>
                    <a:latin typeface="Futura Medium" charset="0"/>
                    <a:ea typeface="Futura Medium" charset="0"/>
                    <a:cs typeface="Futura Medium" charset="0"/>
                  </a:rPr>
                </a:br>
                <a:r>
                  <a:rPr lang="en-US" sz="3200" dirty="0" smtClean="0">
                    <a:solidFill>
                      <a:srgbClr val="82E99C"/>
                    </a:solidFill>
                    <a:latin typeface="Futura Medium" charset="0"/>
                    <a:ea typeface="Futura Medium" charset="0"/>
                    <a:cs typeface="Futura Medium" charset="0"/>
                  </a:rPr>
                  <a:t>Defining a problem. </a:t>
                </a:r>
                <a:br>
                  <a:rPr lang="en-US" sz="3200" dirty="0" smtClean="0">
                    <a:solidFill>
                      <a:srgbClr val="82E99C"/>
                    </a:solidFill>
                    <a:latin typeface="Futura Medium" charset="0"/>
                    <a:ea typeface="Futura Medium" charset="0"/>
                    <a:cs typeface="Futura Medium" charset="0"/>
                  </a:rPr>
                </a:br>
                <a:r>
                  <a:rPr lang="en-US" sz="3200" dirty="0" smtClean="0">
                    <a:solidFill>
                      <a:srgbClr val="82E99C"/>
                    </a:solidFill>
                    <a:latin typeface="Futura Medium" charset="0"/>
                    <a:ea typeface="Futura Medium" charset="0"/>
                    <a:cs typeface="Futura Medium" charset="0"/>
                  </a:rPr>
                  <a:t/>
                </a:r>
                <a:br>
                  <a:rPr lang="en-US" sz="3200" dirty="0" smtClean="0">
                    <a:solidFill>
                      <a:srgbClr val="82E99C"/>
                    </a:solidFill>
                    <a:latin typeface="Futura Medium" charset="0"/>
                    <a:ea typeface="Futura Medium" charset="0"/>
                    <a:cs typeface="Futura Medium" charset="0"/>
                  </a:rPr>
                </a:br>
                <a:r>
                  <a:rPr lang="en-US" sz="3200" dirty="0" smtClean="0">
                    <a:solidFill>
                      <a:srgbClr val="82E99C"/>
                    </a:solidFill>
                    <a:latin typeface="Futura Medium" charset="0"/>
                    <a:ea typeface="Futura Medium" charset="0"/>
                    <a:cs typeface="Futura Medium" charset="0"/>
                  </a:rPr>
                  <a:t>Guanine Cytosine count (GC%) = </a:t>
                </a:r>
                <a14:m>
                  <m:oMath xmlns:m="http://schemas.openxmlformats.org/officeDocument/2006/math">
                    <m:f>
                      <m:fPr>
                        <m:ctrlPr>
                          <a:rPr lang="bg-BG" sz="3200" i="1" smtClean="0">
                            <a:solidFill>
                              <a:srgbClr val="82E99C"/>
                            </a:solidFill>
                            <a:latin typeface="Cambria Math" charset="0"/>
                            <a:ea typeface="Futura Medium" charset="0"/>
                            <a:cs typeface="Futura Medium" charset="0"/>
                          </a:rPr>
                        </m:ctrlPr>
                      </m:fPr>
                      <m:num>
                        <m:r>
                          <m:rPr>
                            <m:sty m:val="p"/>
                          </m:rPr>
                          <a:rPr lang="en-US" sz="3200" b="0" i="0" smtClean="0">
                            <a:solidFill>
                              <a:srgbClr val="82E99C"/>
                            </a:solidFill>
                            <a:latin typeface="Cambria Math" charset="0"/>
                            <a:ea typeface="Futura Medium" charset="0"/>
                            <a:cs typeface="Futura Medium" charset="0"/>
                          </a:rPr>
                          <m:t>G</m:t>
                        </m:r>
                        <m:r>
                          <a:rPr lang="en-US" sz="3200" b="0" i="0" smtClean="0">
                            <a:solidFill>
                              <a:srgbClr val="82E99C"/>
                            </a:solidFill>
                            <a:latin typeface="Cambria Math" charset="0"/>
                            <a:ea typeface="Futura Medium" charset="0"/>
                            <a:cs typeface="Futura Medium" charset="0"/>
                          </a:rPr>
                          <m:t>+</m:t>
                        </m:r>
                        <m:r>
                          <m:rPr>
                            <m:sty m:val="p"/>
                          </m:rPr>
                          <a:rPr lang="en-US" sz="3200" b="0" i="0" smtClean="0">
                            <a:solidFill>
                              <a:srgbClr val="82E99C"/>
                            </a:solidFill>
                            <a:latin typeface="Cambria Math" charset="0"/>
                            <a:ea typeface="Futura Medium" charset="0"/>
                            <a:cs typeface="Futura Medium" charset="0"/>
                          </a:rPr>
                          <m:t>C</m:t>
                        </m:r>
                      </m:num>
                      <m:den>
                        <m:r>
                          <m:rPr>
                            <m:sty m:val="p"/>
                          </m:rPr>
                          <a:rPr lang="en-US" sz="3200" b="0" i="0" smtClean="0">
                            <a:solidFill>
                              <a:srgbClr val="82E99C"/>
                            </a:solidFill>
                            <a:latin typeface="Cambria Math" charset="0"/>
                            <a:ea typeface="Futura Medium" charset="0"/>
                            <a:cs typeface="Futura Medium" charset="0"/>
                          </a:rPr>
                          <m:t>Total</m:t>
                        </m:r>
                        <m:r>
                          <a:rPr lang="en-US" sz="3200" b="0" i="0" smtClean="0">
                            <a:solidFill>
                              <a:srgbClr val="82E99C"/>
                            </a:solidFill>
                            <a:latin typeface="Cambria Math" charset="0"/>
                            <a:ea typeface="Futura Medium" charset="0"/>
                            <a:cs typeface="Futura Medium" charset="0"/>
                          </a:rPr>
                          <m:t> </m:t>
                        </m:r>
                        <m:r>
                          <m:rPr>
                            <m:sty m:val="p"/>
                          </m:rPr>
                          <a:rPr lang="en-US" sz="3200" b="0" i="0" smtClean="0">
                            <a:solidFill>
                              <a:srgbClr val="82E99C"/>
                            </a:solidFill>
                            <a:latin typeface="Cambria Math" charset="0"/>
                            <a:ea typeface="Futura Medium" charset="0"/>
                            <a:cs typeface="Futura Medium" charset="0"/>
                          </a:rPr>
                          <m:t>reads</m:t>
                        </m:r>
                      </m:den>
                    </m:f>
                  </m:oMath>
                </a14:m>
                <a:r>
                  <a:rPr lang="en-US" sz="3200" dirty="0" smtClean="0">
                    <a:solidFill>
                      <a:srgbClr val="82E99C"/>
                    </a:solidFill>
                    <a:latin typeface="Futura Medium" charset="0"/>
                    <a:ea typeface="Futura Medium" charset="0"/>
                    <a:cs typeface="Futura Medium" charset="0"/>
                  </a:rPr>
                  <a:t> </a:t>
                </a:r>
                <a:r>
                  <a:rPr lang="en-US" sz="3200" dirty="0">
                    <a:solidFill>
                      <a:srgbClr val="82E99C"/>
                    </a:solidFill>
                    <a:latin typeface="Futura Medium" charset="0"/>
                    <a:ea typeface="Futura Medium" charset="0"/>
                    <a:cs typeface="Futura Medium" charset="0"/>
                  </a:rPr>
                  <a:t>*</a:t>
                </a:r>
                <a:r>
                  <a:rPr lang="en-US" sz="3200" dirty="0" smtClean="0">
                    <a:solidFill>
                      <a:srgbClr val="82E99C"/>
                    </a:solidFill>
                    <a:latin typeface="Futura Medium" charset="0"/>
                    <a:ea typeface="Futura Medium" charset="0"/>
                    <a:cs typeface="Futura Medium" charset="0"/>
                  </a:rPr>
                  <a:t> 100</a:t>
                </a:r>
                <a:br>
                  <a:rPr lang="en-US" sz="3200" dirty="0" smtClean="0">
                    <a:solidFill>
                      <a:srgbClr val="82E99C"/>
                    </a:solidFill>
                    <a:latin typeface="Futura Medium" charset="0"/>
                    <a:ea typeface="Futura Medium" charset="0"/>
                    <a:cs typeface="Futura Medium" charset="0"/>
                  </a:rPr>
                </a:br>
                <a:r>
                  <a:rPr lang="en-US" sz="3200" dirty="0">
                    <a:solidFill>
                      <a:srgbClr val="82E99C"/>
                    </a:solidFill>
                    <a:latin typeface="Futura Medium" charset="0"/>
                    <a:ea typeface="Futura Medium" charset="0"/>
                    <a:cs typeface="Futura Medium" charset="0"/>
                  </a:rPr>
                  <a:t/>
                </a:r>
                <a:br>
                  <a:rPr lang="en-US" sz="3200" dirty="0">
                    <a:solidFill>
                      <a:srgbClr val="82E99C"/>
                    </a:solidFill>
                    <a:latin typeface="Futura Medium" charset="0"/>
                    <a:ea typeface="Futura Medium" charset="0"/>
                    <a:cs typeface="Futura Medium" charset="0"/>
                  </a:rPr>
                </a:br>
                <a:r>
                  <a:rPr lang="en-US" sz="3200" dirty="0" smtClean="0">
                    <a:solidFill>
                      <a:srgbClr val="82E99C"/>
                    </a:solidFill>
                    <a:latin typeface="Futura Medium" charset="0"/>
                    <a:ea typeface="Futura Medium" charset="0"/>
                    <a:cs typeface="Futura Medium" charset="0"/>
                  </a:rPr>
                  <a:t/>
                </a:r>
                <a:br>
                  <a:rPr lang="en-US" sz="3200" dirty="0" smtClean="0">
                    <a:solidFill>
                      <a:srgbClr val="82E99C"/>
                    </a:solidFill>
                    <a:latin typeface="Futura Medium" charset="0"/>
                    <a:ea typeface="Futura Medium" charset="0"/>
                    <a:cs typeface="Futura Medium" charset="0"/>
                  </a:rPr>
                </a:br>
                <a:r>
                  <a:rPr lang="en-US" sz="3200" dirty="0" smtClean="0">
                    <a:solidFill>
                      <a:srgbClr val="82E99C"/>
                    </a:solidFill>
                    <a:latin typeface="Futura Medium" charset="0"/>
                    <a:ea typeface="Futura Medium" charset="0"/>
                    <a:cs typeface="Futura Medium" charset="0"/>
                  </a:rPr>
                  <a:t>Differs from species to species</a:t>
                </a:r>
                <a:br>
                  <a:rPr lang="en-US" sz="3200" dirty="0" smtClean="0">
                    <a:solidFill>
                      <a:srgbClr val="82E99C"/>
                    </a:solidFill>
                    <a:latin typeface="Futura Medium" charset="0"/>
                    <a:ea typeface="Futura Medium" charset="0"/>
                    <a:cs typeface="Futura Medium" charset="0"/>
                  </a:rPr>
                </a:br>
                <a:endParaRPr lang="en-US" sz="3200" dirty="0">
                  <a:solidFill>
                    <a:srgbClr val="82E99C"/>
                  </a:solidFill>
                  <a:latin typeface="Futura Medium" charset="0"/>
                  <a:ea typeface="Futura Medium" charset="0"/>
                  <a:cs typeface="Futura Medium"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507" t="-3687" b="-141935"/>
                </a:stretch>
              </a:blipFill>
            </p:spPr>
            <p:txBody>
              <a:bodyPr/>
              <a:lstStyle/>
              <a:p>
                <a:r>
                  <a:rPr lang="en-US">
                    <a:noFill/>
                  </a:rPr>
                  <a:t> </a:t>
                </a:r>
              </a:p>
            </p:txBody>
          </p:sp>
        </mc:Fallback>
      </mc:AlternateContent>
    </p:spTree>
    <p:extLst>
      <p:ext uri="{BB962C8B-B14F-4D97-AF65-F5344CB8AC3E}">
        <p14:creationId xmlns:p14="http://schemas.microsoft.com/office/powerpoint/2010/main" val="12201483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solidFill>
                  <a:srgbClr val="75E994"/>
                </a:solidFill>
                <a:latin typeface="Futura Medium" charset="0"/>
                <a:ea typeface="Futura Medium" charset="0"/>
                <a:cs typeface="Futura Medium" charset="0"/>
              </a:rPr>
              <a:t/>
            </a:r>
            <a:br>
              <a:rPr lang="en-US" sz="2800" dirty="0" smtClean="0">
                <a:solidFill>
                  <a:srgbClr val="75E994"/>
                </a:solidFill>
                <a:latin typeface="Futura Medium" charset="0"/>
                <a:ea typeface="Futura Medium" charset="0"/>
                <a:cs typeface="Futura Medium" charset="0"/>
              </a:rPr>
            </a:br>
            <a:r>
              <a:rPr lang="en-US" sz="2800" dirty="0" smtClean="0">
                <a:solidFill>
                  <a:srgbClr val="75E994"/>
                </a:solidFill>
                <a:latin typeface="Futura Medium" charset="0"/>
                <a:ea typeface="Futura Medium" charset="0"/>
                <a:cs typeface="Futura Medium" charset="0"/>
              </a:rPr>
              <a:t/>
            </a:r>
            <a:br>
              <a:rPr lang="en-US" sz="2800" dirty="0" smtClean="0">
                <a:solidFill>
                  <a:srgbClr val="75E994"/>
                </a:solidFill>
                <a:latin typeface="Futura Medium" charset="0"/>
                <a:ea typeface="Futura Medium" charset="0"/>
                <a:cs typeface="Futura Medium" charset="0"/>
              </a:rPr>
            </a:br>
            <a:r>
              <a:rPr lang="en-US" sz="2800" dirty="0" smtClean="0">
                <a:solidFill>
                  <a:srgbClr val="75E994"/>
                </a:solidFill>
                <a:latin typeface="Futura Medium" charset="0"/>
                <a:ea typeface="Futura Medium" charset="0"/>
                <a:cs typeface="Futura Medium" charset="0"/>
              </a:rPr>
              <a:t/>
            </a:r>
            <a:br>
              <a:rPr lang="en-US" sz="2800" dirty="0" smtClean="0">
                <a:solidFill>
                  <a:srgbClr val="75E994"/>
                </a:solidFill>
                <a:latin typeface="Futura Medium" charset="0"/>
                <a:ea typeface="Futura Medium" charset="0"/>
                <a:cs typeface="Futura Medium" charset="0"/>
              </a:rPr>
            </a:br>
            <a:r>
              <a:rPr lang="en-US" sz="2800" dirty="0">
                <a:solidFill>
                  <a:srgbClr val="75E994"/>
                </a:solidFill>
                <a:latin typeface="Futura Medium" charset="0"/>
                <a:ea typeface="Futura Medium" charset="0"/>
                <a:cs typeface="Futura Medium" charset="0"/>
              </a:rPr>
              <a:t/>
            </a:r>
            <a:br>
              <a:rPr lang="en-US" sz="2800" dirty="0">
                <a:solidFill>
                  <a:srgbClr val="75E994"/>
                </a:solidFill>
                <a:latin typeface="Futura Medium" charset="0"/>
                <a:ea typeface="Futura Medium" charset="0"/>
                <a:cs typeface="Futura Medium" charset="0"/>
              </a:rPr>
            </a:br>
            <a:r>
              <a:rPr lang="en-US" sz="2800" dirty="0" smtClean="0">
                <a:solidFill>
                  <a:srgbClr val="75E994"/>
                </a:solidFill>
                <a:latin typeface="Futura Medium" charset="0"/>
                <a:ea typeface="Futura Medium" charset="0"/>
                <a:cs typeface="Futura Medium" charset="0"/>
              </a:rPr>
              <a:t/>
            </a:r>
            <a:br>
              <a:rPr lang="en-US" sz="2800" dirty="0" smtClean="0">
                <a:solidFill>
                  <a:srgbClr val="75E994"/>
                </a:solidFill>
                <a:latin typeface="Futura Medium" charset="0"/>
                <a:ea typeface="Futura Medium" charset="0"/>
                <a:cs typeface="Futura Medium" charset="0"/>
              </a:rPr>
            </a:br>
            <a:r>
              <a:rPr lang="en-US" sz="2800" dirty="0">
                <a:solidFill>
                  <a:srgbClr val="75E994"/>
                </a:solidFill>
                <a:latin typeface="Futura Medium" charset="0"/>
                <a:ea typeface="Futura Medium" charset="0"/>
                <a:cs typeface="Futura Medium" charset="0"/>
              </a:rPr>
              <a:t/>
            </a:r>
            <a:br>
              <a:rPr lang="en-US" sz="2800" dirty="0">
                <a:solidFill>
                  <a:srgbClr val="75E994"/>
                </a:solidFill>
                <a:latin typeface="Futura Medium" charset="0"/>
                <a:ea typeface="Futura Medium" charset="0"/>
                <a:cs typeface="Futura Medium" charset="0"/>
              </a:rPr>
            </a:br>
            <a:r>
              <a:rPr lang="en-US" sz="2800" dirty="0" smtClean="0">
                <a:solidFill>
                  <a:srgbClr val="75E994"/>
                </a:solidFill>
                <a:latin typeface="Futura Medium" charset="0"/>
                <a:ea typeface="Futura Medium" charset="0"/>
                <a:cs typeface="Futura Medium" charset="0"/>
              </a:rPr>
              <a:t>Question</a:t>
            </a:r>
            <a:br>
              <a:rPr lang="en-US" sz="2800" dirty="0" smtClean="0">
                <a:solidFill>
                  <a:srgbClr val="75E994"/>
                </a:solidFill>
                <a:latin typeface="Futura Medium" charset="0"/>
                <a:ea typeface="Futura Medium" charset="0"/>
                <a:cs typeface="Futura Medium" charset="0"/>
              </a:rPr>
            </a:br>
            <a:r>
              <a:rPr lang="en-US" sz="2800" dirty="0" smtClean="0">
                <a:solidFill>
                  <a:srgbClr val="75E994"/>
                </a:solidFill>
                <a:latin typeface="Futura Medium" charset="0"/>
                <a:ea typeface="Futura Medium" charset="0"/>
                <a:cs typeface="Futura Medium" charset="0"/>
              </a:rPr>
              <a:t/>
            </a:r>
            <a:br>
              <a:rPr lang="en-US" sz="2800" dirty="0" smtClean="0">
                <a:solidFill>
                  <a:srgbClr val="75E994"/>
                </a:solidFill>
                <a:latin typeface="Futura Medium" charset="0"/>
                <a:ea typeface="Futura Medium" charset="0"/>
                <a:cs typeface="Futura Medium" charset="0"/>
              </a:rPr>
            </a:br>
            <a:r>
              <a:rPr lang="en-US" sz="2800" dirty="0" smtClean="0">
                <a:solidFill>
                  <a:srgbClr val="75E994"/>
                </a:solidFill>
                <a:latin typeface="Futura Medium" charset="0"/>
                <a:ea typeface="Futura Medium" charset="0"/>
                <a:cs typeface="Futura Medium" charset="0"/>
              </a:rPr>
              <a:t>Input: Given three strings each 1000 characters long, calculate the %GC content between the two species and the randomly generated genome</a:t>
            </a:r>
            <a:br>
              <a:rPr lang="en-US" sz="2800" dirty="0" smtClean="0">
                <a:solidFill>
                  <a:srgbClr val="75E994"/>
                </a:solidFill>
                <a:latin typeface="Futura Medium" charset="0"/>
                <a:ea typeface="Futura Medium" charset="0"/>
                <a:cs typeface="Futura Medium" charset="0"/>
              </a:rPr>
            </a:br>
            <a:r>
              <a:rPr lang="en-US" sz="2800" dirty="0">
                <a:solidFill>
                  <a:srgbClr val="75E994"/>
                </a:solidFill>
                <a:latin typeface="Futura Medium" charset="0"/>
                <a:ea typeface="Futura Medium" charset="0"/>
                <a:cs typeface="Futura Medium" charset="0"/>
              </a:rPr>
              <a:t/>
            </a:r>
            <a:br>
              <a:rPr lang="en-US" sz="2800" dirty="0">
                <a:solidFill>
                  <a:srgbClr val="75E994"/>
                </a:solidFill>
                <a:latin typeface="Futura Medium" charset="0"/>
                <a:ea typeface="Futura Medium" charset="0"/>
                <a:cs typeface="Futura Medium" charset="0"/>
              </a:rPr>
            </a:br>
            <a:r>
              <a:rPr lang="en-US" sz="2800" dirty="0" smtClean="0">
                <a:solidFill>
                  <a:srgbClr val="75E994"/>
                </a:solidFill>
                <a:latin typeface="Futura Medium" charset="0"/>
                <a:ea typeface="Futura Medium" charset="0"/>
                <a:cs typeface="Futura Medium" charset="0"/>
              </a:rPr>
              <a:t>Output: Float(decimal) of each GC percentage</a:t>
            </a:r>
            <a:endParaRPr lang="en-US" sz="2800" dirty="0">
              <a:solidFill>
                <a:srgbClr val="75E994"/>
              </a:solidFill>
              <a:latin typeface="Futura Medium" charset="0"/>
              <a:ea typeface="Futura Medium" charset="0"/>
              <a:cs typeface="Futura Medium" charset="0"/>
            </a:endParaRPr>
          </a:p>
        </p:txBody>
      </p:sp>
    </p:spTree>
    <p:extLst>
      <p:ext uri="{BB962C8B-B14F-4D97-AF65-F5344CB8AC3E}">
        <p14:creationId xmlns:p14="http://schemas.microsoft.com/office/powerpoint/2010/main" val="18087314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extBox 1"/>
          <p:cNvSpPr txBox="1"/>
          <p:nvPr/>
        </p:nvSpPr>
        <p:spPr>
          <a:xfrm>
            <a:off x="369277" y="369277"/>
            <a:ext cx="11465169" cy="4832092"/>
          </a:xfrm>
          <a:prstGeom prst="rect">
            <a:avLst/>
          </a:prstGeom>
          <a:noFill/>
        </p:spPr>
        <p:txBody>
          <a:bodyPr wrap="square" rtlCol="0">
            <a:spAutoFit/>
          </a:bodyPr>
          <a:lstStyle/>
          <a:p>
            <a:r>
              <a:rPr lang="en-US" sz="2800" dirty="0" smtClean="0">
                <a:solidFill>
                  <a:srgbClr val="82E99C"/>
                </a:solidFill>
                <a:latin typeface="Futura Medium" charset="0"/>
                <a:ea typeface="Futura Medium" charset="0"/>
                <a:cs typeface="Futura Medium" charset="0"/>
              </a:rPr>
              <a:t>Pseudocode:</a:t>
            </a:r>
          </a:p>
          <a:p>
            <a:endParaRPr lang="en-US" sz="2800" dirty="0">
              <a:solidFill>
                <a:srgbClr val="82E99C"/>
              </a:solidFill>
              <a:latin typeface="Futura Medium" charset="0"/>
              <a:ea typeface="Futura Medium" charset="0"/>
              <a:cs typeface="Futura Medium" charset="0"/>
            </a:endParaRPr>
          </a:p>
          <a:p>
            <a:r>
              <a:rPr lang="en-US" sz="2800" dirty="0" smtClean="0">
                <a:solidFill>
                  <a:srgbClr val="82E99C"/>
                </a:solidFill>
                <a:latin typeface="Futura Medium" charset="0"/>
                <a:ea typeface="Futura Medium" charset="0"/>
                <a:cs typeface="Futura Medium" charset="0"/>
              </a:rPr>
              <a:t>Read the DNA sequence you want to query</a:t>
            </a:r>
          </a:p>
          <a:p>
            <a:endParaRPr lang="en-US" sz="2800" dirty="0" smtClean="0">
              <a:solidFill>
                <a:srgbClr val="82E99C"/>
              </a:solidFill>
              <a:latin typeface="Futura Medium" charset="0"/>
              <a:ea typeface="Futura Medium" charset="0"/>
              <a:cs typeface="Futura Medium" charset="0"/>
            </a:endParaRPr>
          </a:p>
          <a:p>
            <a:r>
              <a:rPr lang="en-US" sz="2800" dirty="0" smtClean="0">
                <a:solidFill>
                  <a:srgbClr val="82E99C"/>
                </a:solidFill>
                <a:latin typeface="Futura Medium" charset="0"/>
                <a:ea typeface="Futura Medium" charset="0"/>
                <a:cs typeface="Futura Medium" charset="0"/>
              </a:rPr>
              <a:t>Count the number of C’s (Cytosine's) in the DNA sequence</a:t>
            </a:r>
          </a:p>
          <a:p>
            <a:endParaRPr lang="en-US" sz="2800" dirty="0" smtClean="0">
              <a:solidFill>
                <a:srgbClr val="82E99C"/>
              </a:solidFill>
              <a:latin typeface="Futura Medium" charset="0"/>
              <a:ea typeface="Futura Medium" charset="0"/>
              <a:cs typeface="Futura Medium" charset="0"/>
            </a:endParaRPr>
          </a:p>
          <a:p>
            <a:r>
              <a:rPr lang="en-US" sz="2800" dirty="0" smtClean="0">
                <a:solidFill>
                  <a:srgbClr val="82E99C"/>
                </a:solidFill>
                <a:latin typeface="Futura Medium" charset="0"/>
                <a:ea typeface="Futura Medium" charset="0"/>
                <a:cs typeface="Futura Medium" charset="0"/>
              </a:rPr>
              <a:t>Count the number of G’s (Guanine’s) in the DNA sequence</a:t>
            </a:r>
          </a:p>
          <a:p>
            <a:endParaRPr lang="en-US" sz="2800" dirty="0" smtClean="0">
              <a:solidFill>
                <a:srgbClr val="82E99C"/>
              </a:solidFill>
              <a:latin typeface="Futura Medium" charset="0"/>
              <a:ea typeface="Futura Medium" charset="0"/>
              <a:cs typeface="Futura Medium" charset="0"/>
            </a:endParaRPr>
          </a:p>
          <a:p>
            <a:r>
              <a:rPr lang="en-US" sz="2800" dirty="0" smtClean="0">
                <a:solidFill>
                  <a:srgbClr val="82E99C"/>
                </a:solidFill>
                <a:latin typeface="Futura Medium" charset="0"/>
                <a:ea typeface="Futura Medium" charset="0"/>
                <a:cs typeface="Futura Medium" charset="0"/>
              </a:rPr>
              <a:t>Determine the Length of the DNA sequence </a:t>
            </a:r>
          </a:p>
          <a:p>
            <a:endParaRPr lang="en-US" sz="2800" dirty="0" smtClean="0">
              <a:solidFill>
                <a:srgbClr val="82E99C"/>
              </a:solidFill>
              <a:latin typeface="Futura Medium" charset="0"/>
              <a:ea typeface="Futura Medium" charset="0"/>
              <a:cs typeface="Futura Medium" charset="0"/>
            </a:endParaRPr>
          </a:p>
          <a:p>
            <a:r>
              <a:rPr lang="en-US" sz="2800" dirty="0" smtClean="0">
                <a:solidFill>
                  <a:srgbClr val="82E99C"/>
                </a:solidFill>
                <a:latin typeface="Futura Medium" charset="0"/>
                <a:ea typeface="Futura Medium" charset="0"/>
                <a:cs typeface="Futura Medium" charset="0"/>
              </a:rPr>
              <a:t>Use formula to find %GC </a:t>
            </a:r>
            <a:endParaRPr lang="en-US" sz="2800" dirty="0">
              <a:solidFill>
                <a:srgbClr val="82E99C"/>
              </a:solidFill>
              <a:latin typeface="Futura Medium" charset="0"/>
              <a:ea typeface="Futura Medium" charset="0"/>
              <a:cs typeface="Futura Medium" charset="0"/>
            </a:endParaRPr>
          </a:p>
        </p:txBody>
      </p:sp>
    </p:spTree>
    <p:extLst>
      <p:ext uri="{BB962C8B-B14F-4D97-AF65-F5344CB8AC3E}">
        <p14:creationId xmlns:p14="http://schemas.microsoft.com/office/powerpoint/2010/main" val="8089573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extBox 1"/>
          <p:cNvSpPr txBox="1"/>
          <p:nvPr/>
        </p:nvSpPr>
        <p:spPr>
          <a:xfrm>
            <a:off x="439615" y="474785"/>
            <a:ext cx="11359662" cy="6124754"/>
          </a:xfrm>
          <a:prstGeom prst="rect">
            <a:avLst/>
          </a:prstGeom>
          <a:noFill/>
        </p:spPr>
        <p:txBody>
          <a:bodyPr wrap="square" rtlCol="0">
            <a:spAutoFit/>
          </a:bodyPr>
          <a:lstStyle/>
          <a:p>
            <a:r>
              <a:rPr lang="en-US" sz="2800" dirty="0" smtClean="0">
                <a:solidFill>
                  <a:srgbClr val="75E994"/>
                </a:solidFill>
                <a:latin typeface="Futura Medium" charset="0"/>
                <a:ea typeface="Futura Medium" charset="0"/>
                <a:cs typeface="Futura Medium" charset="0"/>
              </a:rPr>
              <a:t>Genomes:</a:t>
            </a:r>
          </a:p>
          <a:p>
            <a:endParaRPr lang="en-US" sz="2800" dirty="0">
              <a:solidFill>
                <a:srgbClr val="75E994"/>
              </a:solidFill>
              <a:latin typeface="Futura Medium" charset="0"/>
              <a:ea typeface="Futura Medium" charset="0"/>
              <a:cs typeface="Futura Medium" charset="0"/>
            </a:endParaRPr>
          </a:p>
          <a:p>
            <a:endParaRPr lang="en-US" sz="2800" dirty="0" smtClean="0">
              <a:solidFill>
                <a:srgbClr val="75E994"/>
              </a:solidFill>
              <a:latin typeface="Futura Medium" charset="0"/>
              <a:ea typeface="Futura Medium" charset="0"/>
              <a:cs typeface="Futura Medium" charset="0"/>
            </a:endParaRPr>
          </a:p>
          <a:p>
            <a:endParaRPr lang="en-US" sz="2800" dirty="0">
              <a:solidFill>
                <a:srgbClr val="75E994"/>
              </a:solidFill>
              <a:latin typeface="Futura Medium" charset="0"/>
              <a:ea typeface="Futura Medium" charset="0"/>
              <a:cs typeface="Futura Medium" charset="0"/>
            </a:endParaRPr>
          </a:p>
          <a:p>
            <a:r>
              <a:rPr lang="en-US" sz="2800" dirty="0" smtClean="0">
                <a:solidFill>
                  <a:srgbClr val="75E994"/>
                </a:solidFill>
                <a:latin typeface="Futura Medium" charset="0"/>
                <a:ea typeface="Futura Medium" charset="0"/>
                <a:cs typeface="Futura Medium" charset="0"/>
              </a:rPr>
              <a:t>Human chromosome 1 the longest chromosome and there’s a surprise waiting for you if you view the file. It’s </a:t>
            </a:r>
            <a:r>
              <a:rPr lang="en-US" sz="2800" dirty="0" err="1" smtClean="0">
                <a:solidFill>
                  <a:srgbClr val="75E994"/>
                </a:solidFill>
                <a:latin typeface="Futura Medium" charset="0"/>
                <a:ea typeface="Futura Medium" charset="0"/>
                <a:cs typeface="Futura Medium" charset="0"/>
              </a:rPr>
              <a:t>faNtastic</a:t>
            </a:r>
            <a:r>
              <a:rPr lang="en-US" sz="2800" dirty="0" smtClean="0">
                <a:solidFill>
                  <a:srgbClr val="75E994"/>
                </a:solidFill>
                <a:latin typeface="Futura Medium" charset="0"/>
                <a:ea typeface="Futura Medium" charset="0"/>
                <a:cs typeface="Futura Medium" charset="0"/>
              </a:rPr>
              <a:t>.</a:t>
            </a:r>
          </a:p>
          <a:p>
            <a:r>
              <a:rPr lang="en-US" sz="2800" dirty="0" smtClean="0">
                <a:solidFill>
                  <a:srgbClr val="75E994"/>
                </a:solidFill>
                <a:latin typeface="Futura Medium" charset="0"/>
                <a:ea typeface="Futura Medium" charset="0"/>
                <a:cs typeface="Futura Medium" charset="0"/>
              </a:rPr>
              <a:t>I got it in NCBI.</a:t>
            </a:r>
          </a:p>
          <a:p>
            <a:endParaRPr lang="en-US" sz="2800" dirty="0">
              <a:solidFill>
                <a:srgbClr val="75E994"/>
              </a:solidFill>
              <a:latin typeface="Futura Medium" charset="0"/>
              <a:ea typeface="Futura Medium" charset="0"/>
              <a:cs typeface="Futura Medium" charset="0"/>
            </a:endParaRPr>
          </a:p>
          <a:p>
            <a:endParaRPr lang="en-US" sz="2800" dirty="0" smtClean="0">
              <a:solidFill>
                <a:srgbClr val="75E994"/>
              </a:solidFill>
              <a:latin typeface="Futura Medium" charset="0"/>
              <a:ea typeface="Futura Medium" charset="0"/>
              <a:cs typeface="Futura Medium" charset="0"/>
            </a:endParaRPr>
          </a:p>
          <a:p>
            <a:endParaRPr lang="en-US" sz="2800" dirty="0">
              <a:solidFill>
                <a:srgbClr val="75E994"/>
              </a:solidFill>
              <a:latin typeface="Futura Medium" charset="0"/>
              <a:ea typeface="Futura Medium" charset="0"/>
              <a:cs typeface="Futura Medium" charset="0"/>
            </a:endParaRPr>
          </a:p>
          <a:p>
            <a:r>
              <a:rPr lang="en-US" sz="2800" dirty="0" smtClean="0">
                <a:solidFill>
                  <a:srgbClr val="75E994"/>
                </a:solidFill>
                <a:latin typeface="Futura Medium" charset="0"/>
                <a:ea typeface="Futura Medium" charset="0"/>
                <a:cs typeface="Futura Medium" charset="0"/>
              </a:rPr>
              <a:t>The other one is of a microorganism called </a:t>
            </a:r>
            <a:r>
              <a:rPr lang="en-US" sz="2800" i="1" dirty="0" smtClean="0">
                <a:solidFill>
                  <a:srgbClr val="75E994"/>
                </a:solidFill>
                <a:latin typeface="Futura Medium" charset="0"/>
                <a:ea typeface="Futura Medium" charset="0"/>
                <a:cs typeface="Futura Medium" charset="0"/>
              </a:rPr>
              <a:t>Escherichia coli </a:t>
            </a:r>
            <a:r>
              <a:rPr lang="en-US" sz="2800" dirty="0" smtClean="0">
                <a:solidFill>
                  <a:srgbClr val="75E994"/>
                </a:solidFill>
                <a:latin typeface="Futura Medium" charset="0"/>
                <a:ea typeface="Futura Medium" charset="0"/>
                <a:cs typeface="Futura Medium" charset="0"/>
              </a:rPr>
              <a:t>(</a:t>
            </a:r>
            <a:r>
              <a:rPr lang="en-US" sz="2800" dirty="0" err="1" smtClean="0">
                <a:solidFill>
                  <a:srgbClr val="75E994"/>
                </a:solidFill>
                <a:latin typeface="Futura Medium" charset="0"/>
                <a:ea typeface="Futura Medium" charset="0"/>
                <a:cs typeface="Futura Medium" charset="0"/>
              </a:rPr>
              <a:t>Enterohaemorrhagic</a:t>
            </a:r>
            <a:r>
              <a:rPr lang="en-US" sz="2800" dirty="0">
                <a:solidFill>
                  <a:srgbClr val="75E994"/>
                </a:solidFill>
                <a:latin typeface="Futura Medium" charset="0"/>
                <a:ea typeface="Futura Medium" charset="0"/>
                <a:cs typeface="Futura Medium" charset="0"/>
              </a:rPr>
              <a:t> (EHEC) </a:t>
            </a:r>
            <a:r>
              <a:rPr lang="en-US" sz="2800" dirty="0" smtClean="0">
                <a:solidFill>
                  <a:srgbClr val="75E994"/>
                </a:solidFill>
                <a:latin typeface="Futura Medium" charset="0"/>
                <a:ea typeface="Futura Medium" charset="0"/>
                <a:cs typeface="Futura Medium" charset="0"/>
              </a:rPr>
              <a:t>O157:H7) could cause food borne illness. It is really bad in children. Search for it to get more information.</a:t>
            </a:r>
            <a:endParaRPr lang="en-US" sz="2800" dirty="0">
              <a:solidFill>
                <a:srgbClr val="75E994"/>
              </a:solidFill>
              <a:latin typeface="Futura Medium" charset="0"/>
              <a:ea typeface="Futura Medium" charset="0"/>
              <a:cs typeface="Futura Medium" charset="0"/>
            </a:endParaRPr>
          </a:p>
        </p:txBody>
      </p:sp>
    </p:spTree>
    <p:extLst>
      <p:ext uri="{BB962C8B-B14F-4D97-AF65-F5344CB8AC3E}">
        <p14:creationId xmlns:p14="http://schemas.microsoft.com/office/powerpoint/2010/main" val="5621937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utura Medium" charset="0"/>
                <a:ea typeface="Futura Medium" charset="0"/>
                <a:cs typeface="Futura Medium" charset="0"/>
              </a:rPr>
              <a:t/>
            </a:r>
            <a:br>
              <a:rPr lang="en-US" dirty="0" smtClean="0">
                <a:latin typeface="Futura Medium" charset="0"/>
                <a:ea typeface="Futura Medium" charset="0"/>
                <a:cs typeface="Futura Medium" charset="0"/>
              </a:rPr>
            </a:br>
            <a:r>
              <a:rPr lang="en-US" dirty="0" smtClean="0">
                <a:latin typeface="Futura Medium" charset="0"/>
                <a:ea typeface="Futura Medium" charset="0"/>
                <a:cs typeface="Futura Medium" charset="0"/>
              </a:rPr>
              <a:t/>
            </a:r>
            <a:br>
              <a:rPr lang="en-US" dirty="0" smtClean="0">
                <a:latin typeface="Futura Medium" charset="0"/>
                <a:ea typeface="Futura Medium" charset="0"/>
                <a:cs typeface="Futura Medium" charset="0"/>
              </a:rPr>
            </a:br>
            <a:r>
              <a:rPr lang="en-US" sz="3100" dirty="0" smtClean="0">
                <a:solidFill>
                  <a:srgbClr val="75E994"/>
                </a:solidFill>
                <a:latin typeface="Futura Medium" charset="0"/>
                <a:ea typeface="Futura Medium" charset="0"/>
                <a:cs typeface="Futura Medium" charset="0"/>
              </a:rPr>
              <a:t>My code to solve this problem, copy paste into</a:t>
            </a:r>
            <a:br>
              <a:rPr lang="en-US" sz="3100" dirty="0" smtClean="0">
                <a:solidFill>
                  <a:srgbClr val="75E994"/>
                </a:solidFill>
                <a:latin typeface="Futura Medium" charset="0"/>
                <a:ea typeface="Futura Medium" charset="0"/>
                <a:cs typeface="Futura Medium" charset="0"/>
              </a:rPr>
            </a:br>
            <a:r>
              <a:rPr lang="en-US" sz="3100" dirty="0" smtClean="0">
                <a:solidFill>
                  <a:srgbClr val="75E994"/>
                </a:solidFill>
                <a:latin typeface="Futura Medium" charset="0"/>
                <a:ea typeface="Futura Medium" charset="0"/>
                <a:cs typeface="Futura Medium" charset="0"/>
              </a:rPr>
              <a:t>IDE or sublime or </a:t>
            </a:r>
            <a:r>
              <a:rPr lang="en-US" sz="3100" dirty="0" err="1" smtClean="0">
                <a:solidFill>
                  <a:srgbClr val="75E994"/>
                </a:solidFill>
                <a:latin typeface="Futura Medium" charset="0"/>
                <a:ea typeface="Futura Medium" charset="0"/>
                <a:cs typeface="Futura Medium" charset="0"/>
              </a:rPr>
              <a:t>textwrangler</a:t>
            </a:r>
            <a:r>
              <a:rPr lang="en-US" sz="3100" dirty="0" smtClean="0">
                <a:solidFill>
                  <a:srgbClr val="75E994"/>
                </a:solidFill>
                <a:latin typeface="Futura Medium" charset="0"/>
                <a:ea typeface="Futura Medium" charset="0"/>
                <a:cs typeface="Futura Medium" charset="0"/>
              </a:rPr>
              <a:t> and review of all requirements. </a:t>
            </a:r>
            <a:r>
              <a:rPr lang="en-US" sz="3100" dirty="0">
                <a:solidFill>
                  <a:srgbClr val="75E994"/>
                </a:solidFill>
                <a:latin typeface="Futura Medium" charset="0"/>
                <a:ea typeface="Futura Medium" charset="0"/>
                <a:cs typeface="Futura Medium" charset="0"/>
              </a:rPr>
              <a:t>T</a:t>
            </a:r>
            <a:r>
              <a:rPr lang="en-US" sz="3100" dirty="0" smtClean="0">
                <a:solidFill>
                  <a:srgbClr val="75E994"/>
                </a:solidFill>
                <a:latin typeface="Futura Medium" charset="0"/>
                <a:ea typeface="Futura Medium" charset="0"/>
                <a:cs typeface="Futura Medium" charset="0"/>
              </a:rPr>
              <a:t>he file is in FASTA format</a:t>
            </a:r>
            <a:r>
              <a:rPr lang="en-US" sz="3100" dirty="0" smtClean="0">
                <a:latin typeface="Futura Medium" charset="0"/>
                <a:ea typeface="Futura Medium" charset="0"/>
                <a:cs typeface="Futura Medium" charset="0"/>
              </a:rPr>
              <a:t>.</a:t>
            </a:r>
            <a:endParaRPr lang="en-US" sz="3100" dirty="0">
              <a:latin typeface="Futura Medium" charset="0"/>
              <a:ea typeface="Futura Medium" charset="0"/>
              <a:cs typeface="Futura Medium" charset="0"/>
            </a:endParaRPr>
          </a:p>
        </p:txBody>
      </p:sp>
      <p:sp>
        <p:nvSpPr>
          <p:cNvPr id="4" name="TextBox 3"/>
          <p:cNvSpPr txBox="1"/>
          <p:nvPr/>
        </p:nvSpPr>
        <p:spPr>
          <a:xfrm>
            <a:off x="838200" y="4132385"/>
            <a:ext cx="9906000" cy="707886"/>
          </a:xfrm>
          <a:prstGeom prst="rect">
            <a:avLst/>
          </a:prstGeom>
          <a:noFill/>
        </p:spPr>
        <p:txBody>
          <a:bodyPr wrap="square" rtlCol="0">
            <a:spAutoFit/>
          </a:bodyPr>
          <a:lstStyle/>
          <a:p>
            <a:r>
              <a:rPr lang="en-US" sz="4000" dirty="0" smtClean="0">
                <a:solidFill>
                  <a:srgbClr val="82E99C"/>
                </a:solidFill>
                <a:latin typeface="Futura Medium" charset="0"/>
                <a:ea typeface="Futura Medium" charset="0"/>
                <a:cs typeface="Futura Medium" charset="0"/>
              </a:rPr>
              <a:t>Let’s go to </a:t>
            </a:r>
            <a:r>
              <a:rPr lang="en-US" sz="4000" dirty="0" err="1" smtClean="0">
                <a:solidFill>
                  <a:srgbClr val="82E99C"/>
                </a:solidFill>
                <a:latin typeface="Futura Medium" charset="0"/>
                <a:ea typeface="Futura Medium" charset="0"/>
                <a:cs typeface="Futura Medium" charset="0"/>
              </a:rPr>
              <a:t>jupyter</a:t>
            </a:r>
            <a:r>
              <a:rPr lang="en-US" sz="4000" dirty="0" smtClean="0">
                <a:solidFill>
                  <a:srgbClr val="82E99C"/>
                </a:solidFill>
                <a:latin typeface="Futura Medium" charset="0"/>
                <a:ea typeface="Futura Medium" charset="0"/>
                <a:cs typeface="Futura Medium" charset="0"/>
              </a:rPr>
              <a:t> </a:t>
            </a:r>
            <a:r>
              <a:rPr lang="is-IS" sz="4000" dirty="0" smtClean="0">
                <a:solidFill>
                  <a:srgbClr val="82E99C"/>
                </a:solidFill>
                <a:latin typeface="Futura Medium" charset="0"/>
                <a:ea typeface="Futura Medium" charset="0"/>
                <a:cs typeface="Futura Medium" charset="0"/>
              </a:rPr>
              <a:t>…..................</a:t>
            </a:r>
            <a:r>
              <a:rPr lang="en-US" sz="4000" dirty="0" smtClean="0">
                <a:solidFill>
                  <a:srgbClr val="82E99C"/>
                </a:solidFill>
                <a:latin typeface="Futura Medium" charset="0"/>
                <a:ea typeface="Futura Medium" charset="0"/>
                <a:cs typeface="Futura Medium" charset="0"/>
              </a:rPr>
              <a:t> </a:t>
            </a:r>
            <a:endParaRPr lang="en-US" sz="4000" dirty="0">
              <a:solidFill>
                <a:srgbClr val="82E99C"/>
              </a:solidFill>
              <a:latin typeface="Futura Medium" charset="0"/>
              <a:ea typeface="Futura Medium" charset="0"/>
              <a:cs typeface="Futura Medium" charset="0"/>
            </a:endParaRPr>
          </a:p>
        </p:txBody>
      </p:sp>
      <p:sp>
        <p:nvSpPr>
          <p:cNvPr id="5" name="Triangle 4"/>
          <p:cNvSpPr/>
          <p:nvPr/>
        </p:nvSpPr>
        <p:spPr>
          <a:xfrm rot="5400000">
            <a:off x="8590082" y="4251189"/>
            <a:ext cx="720973" cy="703384"/>
          </a:xfrm>
          <a:prstGeom prst="triangle">
            <a:avLst>
              <a:gd name="adj" fmla="val 582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0235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384" y="175846"/>
            <a:ext cx="8764217" cy="6189785"/>
          </a:xfrm>
          <a:prstGeom prst="rect">
            <a:avLst/>
          </a:prstGeom>
        </p:spPr>
      </p:pic>
      <p:sp>
        <p:nvSpPr>
          <p:cNvPr id="3" name="TextBox 2"/>
          <p:cNvSpPr txBox="1"/>
          <p:nvPr/>
        </p:nvSpPr>
        <p:spPr>
          <a:xfrm>
            <a:off x="0" y="6506308"/>
            <a:ext cx="12192000" cy="923330"/>
          </a:xfrm>
          <a:prstGeom prst="rect">
            <a:avLst/>
          </a:prstGeom>
          <a:noFill/>
        </p:spPr>
        <p:txBody>
          <a:bodyPr wrap="square" rtlCol="0">
            <a:spAutoFit/>
          </a:bodyPr>
          <a:lstStyle/>
          <a:p>
            <a:r>
              <a:rPr lang="en-US" b="1" dirty="0" smtClean="0">
                <a:solidFill>
                  <a:schemeClr val="accent2"/>
                </a:solidFill>
                <a:latin typeface="Futura Medium" charset="0"/>
                <a:ea typeface="Futura Medium" charset="0"/>
                <a:cs typeface="Futura Medium" charset="0"/>
              </a:rPr>
              <a:t>		     Image credit : </a:t>
            </a:r>
            <a:r>
              <a:rPr lang="en-US" b="1" dirty="0" smtClean="0">
                <a:solidFill>
                  <a:schemeClr val="accent2"/>
                </a:solidFill>
                <a:latin typeface="Futura Medium" charset="0"/>
                <a:ea typeface="Futura Medium" charset="0"/>
                <a:cs typeface="Futura Medium" charset="0"/>
                <a:hlinkClick r:id="rId3"/>
              </a:rPr>
              <a:t>Still not there yet</a:t>
            </a:r>
            <a:r>
              <a:rPr lang="en-US" b="1" dirty="0" smtClean="0">
                <a:solidFill>
                  <a:schemeClr val="accent2"/>
                </a:solidFill>
                <a:latin typeface="Futura Medium" charset="0"/>
                <a:ea typeface="Futura Medium" charset="0"/>
                <a:cs typeface="Futura Medium" charset="0"/>
              </a:rPr>
              <a:t>, </a:t>
            </a:r>
            <a:r>
              <a:rPr lang="en-US" b="1" dirty="0" err="1">
                <a:solidFill>
                  <a:schemeClr val="accent2"/>
                </a:solidFill>
                <a:latin typeface="Futura Medium" charset="0"/>
                <a:ea typeface="Futura Medium" charset="0"/>
                <a:cs typeface="Futura Medium" charset="0"/>
              </a:rPr>
              <a:t>www.biocomicals.com</a:t>
            </a:r>
            <a:r>
              <a:rPr lang="en-US" b="1" dirty="0">
                <a:solidFill>
                  <a:schemeClr val="accent2"/>
                </a:solidFill>
                <a:latin typeface="Futura Medium" charset="0"/>
                <a:ea typeface="Futura Medium" charset="0"/>
                <a:cs typeface="Futura Medium" charset="0"/>
              </a:rPr>
              <a:t>, </a:t>
            </a:r>
            <a:r>
              <a:rPr lang="en-US" b="1" dirty="0" err="1">
                <a:solidFill>
                  <a:schemeClr val="accent2"/>
                </a:solidFill>
                <a:latin typeface="Futura Medium" charset="0"/>
                <a:ea typeface="Futura Medium" charset="0"/>
                <a:cs typeface="Futura Medium" charset="0"/>
              </a:rPr>
              <a:t>Alper</a:t>
            </a:r>
            <a:r>
              <a:rPr lang="en-US" b="1" dirty="0">
                <a:solidFill>
                  <a:schemeClr val="accent2"/>
                </a:solidFill>
                <a:latin typeface="Futura Medium" charset="0"/>
                <a:ea typeface="Futura Medium" charset="0"/>
                <a:cs typeface="Futura Medium" charset="0"/>
              </a:rPr>
              <a:t> </a:t>
            </a:r>
            <a:r>
              <a:rPr lang="en-US" b="1" dirty="0" err="1">
                <a:solidFill>
                  <a:schemeClr val="accent2"/>
                </a:solidFill>
                <a:latin typeface="Futura Medium" charset="0"/>
                <a:ea typeface="Futura Medium" charset="0"/>
                <a:cs typeface="Futura Medium" charset="0"/>
              </a:rPr>
              <a:t>Uzun</a:t>
            </a:r>
            <a:r>
              <a:rPr lang="en-US" b="1" dirty="0">
                <a:solidFill>
                  <a:schemeClr val="accent2"/>
                </a:solidFill>
                <a:latin typeface="Futura Medium" charset="0"/>
                <a:ea typeface="Futura Medium" charset="0"/>
                <a:cs typeface="Futura Medium" charset="0"/>
              </a:rPr>
              <a:t>, PhD.</a:t>
            </a:r>
          </a:p>
          <a:p>
            <a:endParaRPr lang="en-US" b="1" dirty="0">
              <a:latin typeface="Futura Medium" charset="0"/>
              <a:ea typeface="Futura Medium" charset="0"/>
              <a:cs typeface="Futura Medium" charset="0"/>
            </a:endParaRPr>
          </a:p>
          <a:p>
            <a:r>
              <a:rPr lang="en-US" b="1" dirty="0" smtClean="0">
                <a:latin typeface="Futura Medium" charset="0"/>
                <a:ea typeface="Futura Medium" charset="0"/>
                <a:cs typeface="Futura Medium" charset="0"/>
              </a:rPr>
              <a:t> </a:t>
            </a:r>
            <a:endParaRPr lang="en-US" b="1" dirty="0">
              <a:latin typeface="Futura Medium" charset="0"/>
              <a:ea typeface="Futura Medium" charset="0"/>
              <a:cs typeface="Futura Medium" charset="0"/>
            </a:endParaRPr>
          </a:p>
        </p:txBody>
      </p:sp>
    </p:spTree>
    <p:extLst>
      <p:ext uri="{BB962C8B-B14F-4D97-AF65-F5344CB8AC3E}">
        <p14:creationId xmlns:p14="http://schemas.microsoft.com/office/powerpoint/2010/main" val="10418869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extBox 1"/>
          <p:cNvSpPr txBox="1"/>
          <p:nvPr/>
        </p:nvSpPr>
        <p:spPr>
          <a:xfrm>
            <a:off x="334108" y="1670538"/>
            <a:ext cx="11359661" cy="1323439"/>
          </a:xfrm>
          <a:prstGeom prst="rect">
            <a:avLst/>
          </a:prstGeom>
          <a:noFill/>
        </p:spPr>
        <p:txBody>
          <a:bodyPr wrap="square" rtlCol="0">
            <a:spAutoFit/>
          </a:bodyPr>
          <a:lstStyle/>
          <a:p>
            <a:r>
              <a:rPr lang="en-US" sz="4000" dirty="0" smtClean="0">
                <a:solidFill>
                  <a:srgbClr val="82E99C"/>
                </a:solidFill>
                <a:latin typeface="Futura Medium" charset="0"/>
                <a:ea typeface="Futura Medium" charset="0"/>
                <a:cs typeface="Futura Medium" charset="0"/>
              </a:rPr>
              <a:t>Head over to an IDE, </a:t>
            </a:r>
            <a:r>
              <a:rPr lang="en-US" sz="4000" dirty="0" err="1" smtClean="0">
                <a:solidFill>
                  <a:srgbClr val="82E99C"/>
                </a:solidFill>
                <a:latin typeface="Futura Medium" charset="0"/>
                <a:ea typeface="Futura Medium" charset="0"/>
                <a:cs typeface="Futura Medium" charset="0"/>
              </a:rPr>
              <a:t>psst</a:t>
            </a:r>
            <a:r>
              <a:rPr lang="en-US" sz="4000" dirty="0" smtClean="0">
                <a:solidFill>
                  <a:srgbClr val="82E99C"/>
                </a:solidFill>
                <a:latin typeface="Futura Medium" charset="0"/>
                <a:ea typeface="Futura Medium" charset="0"/>
                <a:cs typeface="Futura Medium" charset="0"/>
              </a:rPr>
              <a:t>! Try </a:t>
            </a:r>
            <a:r>
              <a:rPr lang="en-US" sz="4000" dirty="0" err="1" smtClean="0">
                <a:solidFill>
                  <a:srgbClr val="82E99C"/>
                </a:solidFill>
                <a:latin typeface="Futura Medium" charset="0"/>
                <a:ea typeface="Futura Medium" charset="0"/>
                <a:cs typeface="Futura Medium" charset="0"/>
                <a:hlinkClick r:id="rId2"/>
              </a:rPr>
              <a:t>pythontutor.com</a:t>
            </a:r>
            <a:endParaRPr lang="en-US" sz="4000" dirty="0" smtClean="0">
              <a:solidFill>
                <a:srgbClr val="82E99C"/>
              </a:solidFill>
              <a:latin typeface="Futura Medium" charset="0"/>
              <a:ea typeface="Futura Medium" charset="0"/>
              <a:cs typeface="Futura Medium" charset="0"/>
            </a:endParaRPr>
          </a:p>
          <a:p>
            <a:r>
              <a:rPr lang="en-US" sz="4000" dirty="0" smtClean="0">
                <a:solidFill>
                  <a:srgbClr val="82E99C"/>
                </a:solidFill>
                <a:latin typeface="Futura Medium" charset="0"/>
                <a:ea typeface="Futura Medium" charset="0"/>
                <a:cs typeface="Futura Medium" charset="0"/>
              </a:rPr>
              <a:t>And follow along.</a:t>
            </a:r>
            <a:endParaRPr lang="en-US" sz="4000" dirty="0">
              <a:solidFill>
                <a:srgbClr val="82E99C"/>
              </a:solidFill>
              <a:latin typeface="Futura Medium" charset="0"/>
              <a:ea typeface="Futura Medium" charset="0"/>
              <a:cs typeface="Futura Medium" charset="0"/>
            </a:endParaRPr>
          </a:p>
        </p:txBody>
      </p:sp>
    </p:spTree>
    <p:extLst>
      <p:ext uri="{BB962C8B-B14F-4D97-AF65-F5344CB8AC3E}">
        <p14:creationId xmlns:p14="http://schemas.microsoft.com/office/powerpoint/2010/main" val="4176320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75E994"/>
                </a:solidFill>
                <a:latin typeface="Futura Medium" charset="0"/>
                <a:ea typeface="Futura Medium" charset="0"/>
                <a:cs typeface="Futura Medium" charset="0"/>
              </a:rPr>
              <a:t>What have you noticed?</a:t>
            </a:r>
            <a:endParaRPr lang="en-US" dirty="0">
              <a:solidFill>
                <a:srgbClr val="75E994"/>
              </a:solidFill>
              <a:latin typeface="Futura Medium" charset="0"/>
              <a:ea typeface="Futura Medium" charset="0"/>
              <a:cs typeface="Futura Medium" charset="0"/>
            </a:endParaRPr>
          </a:p>
        </p:txBody>
      </p:sp>
    </p:spTree>
    <p:extLst>
      <p:ext uri="{BB962C8B-B14F-4D97-AF65-F5344CB8AC3E}">
        <p14:creationId xmlns:p14="http://schemas.microsoft.com/office/powerpoint/2010/main" val="5717631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82E99C"/>
                </a:solidFill>
                <a:latin typeface="Futura Medium" charset="0"/>
                <a:ea typeface="Futura Medium" charset="0"/>
                <a:cs typeface="Futura Medium" charset="0"/>
              </a:rPr>
              <a:t> </a:t>
            </a:r>
            <a:r>
              <a:rPr lang="en-US" sz="4000" dirty="0" smtClean="0">
                <a:solidFill>
                  <a:srgbClr val="82E99C"/>
                </a:solidFill>
                <a:latin typeface="Futura Medium" charset="0"/>
                <a:ea typeface="Futura Medium" charset="0"/>
                <a:cs typeface="Futura Medium" charset="0"/>
              </a:rPr>
              <a:t>GC content assessing the quality of the reads</a:t>
            </a:r>
            <a:endParaRPr lang="en-US" sz="4000" dirty="0">
              <a:solidFill>
                <a:srgbClr val="82E99C"/>
              </a:solidFill>
              <a:latin typeface="Futura Medium" charset="0"/>
              <a:ea typeface="Futura Medium" charset="0"/>
              <a:cs typeface="Futura Medium"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69" y="1934613"/>
            <a:ext cx="5609492" cy="365955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1523" y="1934612"/>
            <a:ext cx="6031522" cy="3666905"/>
          </a:xfrm>
          <a:prstGeom prst="rect">
            <a:avLst/>
          </a:prstGeom>
        </p:spPr>
      </p:pic>
      <p:sp>
        <p:nvSpPr>
          <p:cNvPr id="5" name="TextBox 4"/>
          <p:cNvSpPr txBox="1"/>
          <p:nvPr/>
        </p:nvSpPr>
        <p:spPr>
          <a:xfrm>
            <a:off x="703385" y="5961185"/>
            <a:ext cx="4677507" cy="400110"/>
          </a:xfrm>
          <a:prstGeom prst="rect">
            <a:avLst/>
          </a:prstGeom>
          <a:noFill/>
        </p:spPr>
        <p:txBody>
          <a:bodyPr wrap="square" rtlCol="0">
            <a:spAutoFit/>
          </a:bodyPr>
          <a:lstStyle/>
          <a:p>
            <a:pPr algn="ctr"/>
            <a:r>
              <a:rPr lang="en-US" sz="2000" dirty="0" smtClean="0">
                <a:solidFill>
                  <a:schemeClr val="accent2"/>
                </a:solidFill>
                <a:latin typeface="Futura Medium" charset="0"/>
                <a:ea typeface="Futura Medium" charset="0"/>
                <a:cs typeface="Futura Medium" charset="0"/>
              </a:rPr>
              <a:t>SOMETHING WENT WRONG</a:t>
            </a:r>
            <a:endParaRPr lang="en-US" sz="2000" dirty="0">
              <a:solidFill>
                <a:schemeClr val="accent2"/>
              </a:solidFill>
              <a:latin typeface="Futura Medium" charset="0"/>
              <a:ea typeface="Futura Medium" charset="0"/>
              <a:cs typeface="Futura Medium" charset="0"/>
            </a:endParaRPr>
          </a:p>
        </p:txBody>
      </p:sp>
      <p:sp>
        <p:nvSpPr>
          <p:cNvPr id="6" name="TextBox 5"/>
          <p:cNvSpPr txBox="1"/>
          <p:nvPr/>
        </p:nvSpPr>
        <p:spPr>
          <a:xfrm>
            <a:off x="6523892" y="5961185"/>
            <a:ext cx="5380893" cy="400110"/>
          </a:xfrm>
          <a:prstGeom prst="rect">
            <a:avLst/>
          </a:prstGeom>
          <a:noFill/>
        </p:spPr>
        <p:txBody>
          <a:bodyPr wrap="square" rtlCol="0">
            <a:spAutoFit/>
          </a:bodyPr>
          <a:lstStyle/>
          <a:p>
            <a:pPr algn="ctr"/>
            <a:r>
              <a:rPr lang="en-US" sz="2000" dirty="0" smtClean="0">
                <a:solidFill>
                  <a:schemeClr val="accent2"/>
                </a:solidFill>
                <a:latin typeface="Futura Medium" charset="0"/>
                <a:ea typeface="Futura Medium" charset="0"/>
                <a:cs typeface="Futura Medium" charset="0"/>
              </a:rPr>
              <a:t>ALRIGHT, THIS IS BETTTER </a:t>
            </a:r>
            <a:endParaRPr lang="en-US" sz="2000" dirty="0">
              <a:solidFill>
                <a:schemeClr val="accent2"/>
              </a:solidFill>
              <a:latin typeface="Futura Medium" charset="0"/>
              <a:ea typeface="Futura Medium" charset="0"/>
              <a:cs typeface="Futura Medium" charset="0"/>
            </a:endParaRPr>
          </a:p>
        </p:txBody>
      </p:sp>
    </p:spTree>
    <p:extLst>
      <p:ext uri="{BB962C8B-B14F-4D97-AF65-F5344CB8AC3E}">
        <p14:creationId xmlns:p14="http://schemas.microsoft.com/office/powerpoint/2010/main" val="21332639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82E99C"/>
                </a:solidFill>
                <a:latin typeface="Futura Medium" charset="0"/>
                <a:ea typeface="Futura Medium" charset="0"/>
                <a:cs typeface="Futura Medium" charset="0"/>
              </a:rPr>
              <a:t> </a:t>
            </a:r>
            <a:r>
              <a:rPr lang="en-US" sz="4000" dirty="0" smtClean="0">
                <a:solidFill>
                  <a:srgbClr val="82E99C"/>
                </a:solidFill>
                <a:latin typeface="Futura Medium" charset="0"/>
                <a:ea typeface="Futura Medium" charset="0"/>
                <a:cs typeface="Futura Medium" charset="0"/>
              </a:rPr>
              <a:t>Cancer  Time</a:t>
            </a:r>
            <a:endParaRPr lang="en-US" sz="4000" dirty="0">
              <a:solidFill>
                <a:srgbClr val="82E99C"/>
              </a:solidFill>
              <a:latin typeface="Futura Medium" charset="0"/>
              <a:ea typeface="Futura Medium" charset="0"/>
              <a:cs typeface="Futura Medium" charset="0"/>
            </a:endParaRPr>
          </a:p>
        </p:txBody>
      </p:sp>
    </p:spTree>
    <p:extLst>
      <p:ext uri="{BB962C8B-B14F-4D97-AF65-F5344CB8AC3E}">
        <p14:creationId xmlns:p14="http://schemas.microsoft.com/office/powerpoint/2010/main" val="11363907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extBox 1"/>
          <p:cNvSpPr txBox="1"/>
          <p:nvPr/>
        </p:nvSpPr>
        <p:spPr>
          <a:xfrm>
            <a:off x="369277" y="351692"/>
            <a:ext cx="11447585" cy="3416320"/>
          </a:xfrm>
          <a:prstGeom prst="rect">
            <a:avLst/>
          </a:prstGeom>
          <a:noFill/>
        </p:spPr>
        <p:txBody>
          <a:bodyPr wrap="square" rtlCol="0">
            <a:spAutoFit/>
          </a:bodyPr>
          <a:lstStyle/>
          <a:p>
            <a:pPr algn="ctr"/>
            <a:r>
              <a:rPr lang="en-US" sz="2400" b="1" dirty="0" smtClean="0">
                <a:solidFill>
                  <a:srgbClr val="75E994"/>
                </a:solidFill>
                <a:latin typeface="Futura Medium" charset="0"/>
                <a:ea typeface="Futura Medium" charset="0"/>
                <a:cs typeface="Futura Medium" charset="0"/>
              </a:rPr>
              <a:t>What is cancer?</a:t>
            </a:r>
          </a:p>
          <a:p>
            <a:pPr algn="ctr"/>
            <a:endParaRPr lang="en-US" sz="2400" b="1" dirty="0" smtClean="0">
              <a:solidFill>
                <a:srgbClr val="75E994"/>
              </a:solidFill>
              <a:latin typeface="Futura Medium" charset="0"/>
              <a:ea typeface="Futura Medium" charset="0"/>
              <a:cs typeface="Futura Medium" charset="0"/>
            </a:endParaRPr>
          </a:p>
          <a:p>
            <a:pPr algn="ctr"/>
            <a:r>
              <a:rPr lang="en-US" sz="2400" dirty="0" smtClean="0">
                <a:solidFill>
                  <a:srgbClr val="75E994"/>
                </a:solidFill>
                <a:latin typeface="Futura Medium" charset="0"/>
                <a:ea typeface="Futura Medium" charset="0"/>
                <a:cs typeface="Futura Medium" charset="0"/>
              </a:rPr>
              <a:t>“It is a name given to a collection of related diseases.</a:t>
            </a:r>
            <a:r>
              <a:rPr lang="en-US" sz="2400" dirty="0">
                <a:solidFill>
                  <a:srgbClr val="75E994"/>
                </a:solidFill>
                <a:latin typeface="Futura Medium" charset="0"/>
                <a:ea typeface="Futura Medium" charset="0"/>
                <a:cs typeface="Futura Medium" charset="0"/>
              </a:rPr>
              <a:t> In all types of cancer, some of the body’s cells begin to divide without stopping and spread into surrounding </a:t>
            </a:r>
            <a:r>
              <a:rPr lang="en-US" sz="2400" dirty="0" smtClean="0">
                <a:solidFill>
                  <a:srgbClr val="75E994"/>
                </a:solidFill>
                <a:latin typeface="Futura Medium" charset="0"/>
                <a:ea typeface="Futura Medium" charset="0"/>
                <a:cs typeface="Futura Medium" charset="0"/>
              </a:rPr>
              <a:t>tissues.”</a:t>
            </a:r>
          </a:p>
          <a:p>
            <a:pPr algn="ctr"/>
            <a:r>
              <a:rPr lang="en-US" sz="2400" dirty="0" smtClean="0">
                <a:solidFill>
                  <a:srgbClr val="75E994"/>
                </a:solidFill>
                <a:latin typeface="Futura Medium" charset="0"/>
                <a:ea typeface="Futura Medium" charset="0"/>
                <a:cs typeface="Futura Medium" charset="0"/>
                <a:hlinkClick r:id="rId2"/>
              </a:rPr>
              <a:t>National Cancer Institute</a:t>
            </a:r>
            <a:endParaRPr lang="en-US" sz="2400" dirty="0" smtClean="0">
              <a:solidFill>
                <a:srgbClr val="75E994"/>
              </a:solidFill>
              <a:latin typeface="Futura Medium" charset="0"/>
              <a:ea typeface="Futura Medium" charset="0"/>
              <a:cs typeface="Futura Medium" charset="0"/>
            </a:endParaRPr>
          </a:p>
          <a:p>
            <a:pPr algn="ctr"/>
            <a:endParaRPr lang="en-US" sz="2400" dirty="0" smtClean="0">
              <a:solidFill>
                <a:srgbClr val="75E994"/>
              </a:solidFill>
              <a:latin typeface="Futura Medium" charset="0"/>
              <a:ea typeface="Futura Medium" charset="0"/>
              <a:cs typeface="Futura Medium" charset="0"/>
            </a:endParaRPr>
          </a:p>
          <a:p>
            <a:pPr algn="ctr"/>
            <a:endParaRPr lang="en-US" sz="2400" dirty="0">
              <a:solidFill>
                <a:srgbClr val="75E994"/>
              </a:solidFill>
              <a:latin typeface="Futura Medium" charset="0"/>
              <a:ea typeface="Futura Medium" charset="0"/>
              <a:cs typeface="Futura Medium" charset="0"/>
            </a:endParaRPr>
          </a:p>
          <a:p>
            <a:pPr algn="ctr"/>
            <a:r>
              <a:rPr lang="en-US" sz="2400" dirty="0" smtClean="0">
                <a:solidFill>
                  <a:srgbClr val="75E994"/>
                </a:solidFill>
                <a:latin typeface="Futura Medium" charset="0"/>
                <a:ea typeface="Futura Medium" charset="0"/>
                <a:cs typeface="Futura Medium" charset="0"/>
              </a:rPr>
              <a:t>What predisposes you to cancer? They are several, let’s see in the next side.</a:t>
            </a:r>
            <a:endParaRPr lang="en-US" sz="2400" dirty="0">
              <a:solidFill>
                <a:srgbClr val="75E994"/>
              </a:solidFill>
              <a:latin typeface="Futura Medium" charset="0"/>
              <a:ea typeface="Futura Medium" charset="0"/>
              <a:cs typeface="Futura Medium" charset="0"/>
            </a:endParaRPr>
          </a:p>
        </p:txBody>
      </p:sp>
    </p:spTree>
    <p:extLst>
      <p:ext uri="{BB962C8B-B14F-4D97-AF65-F5344CB8AC3E}">
        <p14:creationId xmlns:p14="http://schemas.microsoft.com/office/powerpoint/2010/main" val="16692446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extBox 1"/>
          <p:cNvSpPr txBox="1"/>
          <p:nvPr/>
        </p:nvSpPr>
        <p:spPr>
          <a:xfrm>
            <a:off x="351692" y="281354"/>
            <a:ext cx="11500339" cy="954107"/>
          </a:xfrm>
          <a:prstGeom prst="rect">
            <a:avLst/>
          </a:prstGeom>
          <a:noFill/>
        </p:spPr>
        <p:txBody>
          <a:bodyPr wrap="square" rtlCol="0">
            <a:spAutoFit/>
          </a:bodyPr>
          <a:lstStyle/>
          <a:p>
            <a:pPr algn="ctr"/>
            <a:r>
              <a:rPr lang="en-US" sz="2800" dirty="0" smtClean="0">
                <a:solidFill>
                  <a:srgbClr val="75E994"/>
                </a:solidFill>
                <a:latin typeface="Futura Medium" charset="0"/>
                <a:ea typeface="Futura Medium" charset="0"/>
                <a:cs typeface="Futura Medium" charset="0"/>
              </a:rPr>
              <a:t>Mutations associated as a cause of cancer. Two </a:t>
            </a:r>
          </a:p>
          <a:p>
            <a:pPr algn="ctr"/>
            <a:r>
              <a:rPr lang="en-US" sz="2800" dirty="0" smtClean="0">
                <a:solidFill>
                  <a:srgbClr val="75E994"/>
                </a:solidFill>
                <a:latin typeface="Futura Medium" charset="0"/>
                <a:ea typeface="Futura Medium" charset="0"/>
                <a:cs typeface="Futura Medium" charset="0"/>
              </a:rPr>
              <a:t>DNA repair (BRCA1 gene) &amp; Tumor suppressor gene</a:t>
            </a:r>
            <a:endParaRPr lang="en-US" sz="2800" dirty="0">
              <a:solidFill>
                <a:srgbClr val="75E994"/>
              </a:solidFill>
              <a:latin typeface="Futura Medium" charset="0"/>
              <a:ea typeface="Futura Medium" charset="0"/>
              <a:cs typeface="Futura Medium"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708" y="1235460"/>
            <a:ext cx="10058400" cy="5112585"/>
          </a:xfrm>
          <a:prstGeom prst="rect">
            <a:avLst/>
          </a:prstGeom>
        </p:spPr>
      </p:pic>
      <p:sp>
        <p:nvSpPr>
          <p:cNvPr id="4" name="TextBox 3"/>
          <p:cNvSpPr txBox="1"/>
          <p:nvPr/>
        </p:nvSpPr>
        <p:spPr>
          <a:xfrm>
            <a:off x="0" y="6348045"/>
            <a:ext cx="12192000" cy="646331"/>
          </a:xfrm>
          <a:prstGeom prst="rect">
            <a:avLst/>
          </a:prstGeom>
          <a:noFill/>
        </p:spPr>
        <p:txBody>
          <a:bodyPr wrap="square" rtlCol="0">
            <a:spAutoFit/>
          </a:bodyPr>
          <a:lstStyle/>
          <a:p>
            <a:pPr algn="ctr"/>
            <a:r>
              <a:rPr lang="en-US" b="1" dirty="0" smtClean="0">
                <a:solidFill>
                  <a:schemeClr val="accent2"/>
                </a:solidFill>
                <a:latin typeface="Futura Medium" charset="0"/>
                <a:ea typeface="Futura Medium" charset="0"/>
                <a:cs typeface="Futura Medium" charset="0"/>
              </a:rPr>
              <a:t>Image credit : DNA repair,  </a:t>
            </a:r>
            <a:r>
              <a:rPr lang="en-US" b="1" dirty="0" err="1">
                <a:solidFill>
                  <a:schemeClr val="accent2"/>
                </a:solidFill>
                <a:latin typeface="Futura Medium" charset="0"/>
                <a:ea typeface="Futura Medium" charset="0"/>
                <a:cs typeface="Futura Medium" charset="0"/>
              </a:rPr>
              <a:t>www.biocomicals.com</a:t>
            </a:r>
            <a:r>
              <a:rPr lang="en-US" b="1" dirty="0">
                <a:solidFill>
                  <a:schemeClr val="accent2"/>
                </a:solidFill>
                <a:latin typeface="Futura Medium" charset="0"/>
                <a:ea typeface="Futura Medium" charset="0"/>
                <a:cs typeface="Futura Medium" charset="0"/>
              </a:rPr>
              <a:t>, </a:t>
            </a:r>
            <a:r>
              <a:rPr lang="en-US" b="1" dirty="0" err="1">
                <a:solidFill>
                  <a:schemeClr val="accent2"/>
                </a:solidFill>
                <a:latin typeface="Futura Medium" charset="0"/>
                <a:ea typeface="Futura Medium" charset="0"/>
                <a:cs typeface="Futura Medium" charset="0"/>
              </a:rPr>
              <a:t>Alper</a:t>
            </a:r>
            <a:r>
              <a:rPr lang="en-US" b="1" dirty="0">
                <a:solidFill>
                  <a:schemeClr val="accent2"/>
                </a:solidFill>
                <a:latin typeface="Futura Medium" charset="0"/>
                <a:ea typeface="Futura Medium" charset="0"/>
                <a:cs typeface="Futura Medium" charset="0"/>
              </a:rPr>
              <a:t> </a:t>
            </a:r>
            <a:r>
              <a:rPr lang="en-US" b="1" dirty="0" err="1">
                <a:solidFill>
                  <a:schemeClr val="accent2"/>
                </a:solidFill>
                <a:latin typeface="Futura Medium" charset="0"/>
                <a:ea typeface="Futura Medium" charset="0"/>
                <a:cs typeface="Futura Medium" charset="0"/>
              </a:rPr>
              <a:t>Uzun</a:t>
            </a:r>
            <a:r>
              <a:rPr lang="en-US" b="1" dirty="0">
                <a:solidFill>
                  <a:schemeClr val="accent2"/>
                </a:solidFill>
                <a:latin typeface="Futura Medium" charset="0"/>
                <a:ea typeface="Futura Medium" charset="0"/>
                <a:cs typeface="Futura Medium" charset="0"/>
              </a:rPr>
              <a:t>, PhD.</a:t>
            </a:r>
          </a:p>
          <a:p>
            <a:pPr algn="ctr"/>
            <a:r>
              <a:rPr lang="en-US" b="1" dirty="0" smtClean="0">
                <a:solidFill>
                  <a:schemeClr val="accent2"/>
                </a:solidFill>
                <a:latin typeface="Futura Medium" charset="0"/>
                <a:ea typeface="Futura Medium" charset="0"/>
                <a:cs typeface="Futura Medium" charset="0"/>
              </a:rPr>
              <a:t>  </a:t>
            </a:r>
            <a:endParaRPr lang="en-US" b="1" dirty="0">
              <a:solidFill>
                <a:schemeClr val="accent2"/>
              </a:solidFill>
              <a:latin typeface="Futura Medium" charset="0"/>
              <a:ea typeface="Futura Medium" charset="0"/>
              <a:cs typeface="Futura Medium" charset="0"/>
            </a:endParaRPr>
          </a:p>
        </p:txBody>
      </p:sp>
    </p:spTree>
    <p:extLst>
      <p:ext uri="{BB962C8B-B14F-4D97-AF65-F5344CB8AC3E}">
        <p14:creationId xmlns:p14="http://schemas.microsoft.com/office/powerpoint/2010/main" val="17043934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4123" y="1270000"/>
            <a:ext cx="3921369" cy="4305300"/>
          </a:xfrm>
          <a:prstGeom prst="rect">
            <a:avLst/>
          </a:prstGeom>
        </p:spPr>
      </p:pic>
      <p:sp>
        <p:nvSpPr>
          <p:cNvPr id="3" name="TextBox 2"/>
          <p:cNvSpPr txBox="1"/>
          <p:nvPr/>
        </p:nvSpPr>
        <p:spPr>
          <a:xfrm>
            <a:off x="0" y="6277708"/>
            <a:ext cx="12192000" cy="646331"/>
          </a:xfrm>
          <a:prstGeom prst="rect">
            <a:avLst/>
          </a:prstGeom>
          <a:noFill/>
        </p:spPr>
        <p:txBody>
          <a:bodyPr wrap="square" rtlCol="0">
            <a:spAutoFit/>
          </a:bodyPr>
          <a:lstStyle/>
          <a:p>
            <a:r>
              <a:rPr lang="en-US" b="1" dirty="0" smtClean="0">
                <a:solidFill>
                  <a:schemeClr val="accent2"/>
                </a:solidFill>
                <a:latin typeface="Futura Medium" charset="0"/>
                <a:ea typeface="Futura Medium" charset="0"/>
                <a:cs typeface="Futura Medium" charset="0"/>
              </a:rPr>
              <a:t>			Image credit: </a:t>
            </a:r>
            <a:r>
              <a:rPr lang="en-US" b="1" dirty="0" smtClean="0">
                <a:solidFill>
                  <a:schemeClr val="accent2"/>
                </a:solidFill>
                <a:latin typeface="Futura Medium" charset="0"/>
                <a:ea typeface="Futura Medium" charset="0"/>
                <a:cs typeface="Futura Medium" charset="0"/>
                <a:hlinkClick r:id="rId3"/>
              </a:rPr>
              <a:t>http://xkcd.com/1217/</a:t>
            </a:r>
            <a:r>
              <a:rPr lang="en-US" b="1" dirty="0" smtClean="0">
                <a:solidFill>
                  <a:schemeClr val="accent2"/>
                </a:solidFill>
                <a:latin typeface="Futura Medium" charset="0"/>
                <a:ea typeface="Futura Medium" charset="0"/>
                <a:cs typeface="Futura Medium" charset="0"/>
              </a:rPr>
              <a:t> under </a:t>
            </a:r>
            <a:r>
              <a:rPr lang="hr-HR" b="1" dirty="0">
                <a:solidFill>
                  <a:schemeClr val="accent2"/>
                </a:solidFill>
                <a:latin typeface="Futura Medium" charset="0"/>
                <a:ea typeface="Futura Medium" charset="0"/>
                <a:cs typeface="Futura Medium" charset="0"/>
              </a:rPr>
              <a:t>CC BY-NC </a:t>
            </a:r>
            <a:r>
              <a:rPr lang="hr-HR" b="1" dirty="0" smtClean="0">
                <a:solidFill>
                  <a:schemeClr val="accent2"/>
                </a:solidFill>
                <a:latin typeface="Futura Medium" charset="0"/>
                <a:ea typeface="Futura Medium" charset="0"/>
                <a:cs typeface="Futura Medium" charset="0"/>
              </a:rPr>
              <a:t>2.5 </a:t>
            </a:r>
            <a:r>
              <a:rPr lang="hr-HR" b="1" dirty="0" err="1" smtClean="0">
                <a:solidFill>
                  <a:schemeClr val="accent2"/>
                </a:solidFill>
                <a:latin typeface="Futura Medium" charset="0"/>
                <a:ea typeface="Futura Medium" charset="0"/>
                <a:cs typeface="Futura Medium" charset="0"/>
              </a:rPr>
              <a:t>license</a:t>
            </a:r>
            <a:endParaRPr lang="hr-HR" b="1" dirty="0">
              <a:solidFill>
                <a:schemeClr val="accent2"/>
              </a:solidFill>
              <a:latin typeface="Futura Medium" charset="0"/>
              <a:ea typeface="Futura Medium" charset="0"/>
              <a:cs typeface="Futura Medium" charset="0"/>
            </a:endParaRPr>
          </a:p>
          <a:p>
            <a:r>
              <a:rPr lang="en-US" b="1" dirty="0" smtClean="0">
                <a:solidFill>
                  <a:schemeClr val="accent2"/>
                </a:solidFill>
                <a:latin typeface="Futura Medium" charset="0"/>
                <a:ea typeface="Futura Medium" charset="0"/>
                <a:cs typeface="Futura Medium" charset="0"/>
              </a:rPr>
              <a:t> </a:t>
            </a:r>
            <a:endParaRPr lang="en-US" b="1" dirty="0">
              <a:solidFill>
                <a:schemeClr val="accent2"/>
              </a:solidFill>
              <a:latin typeface="Futura Medium" charset="0"/>
              <a:ea typeface="Futura Medium" charset="0"/>
              <a:cs typeface="Futura Medium" charset="0"/>
            </a:endParaRPr>
          </a:p>
        </p:txBody>
      </p:sp>
    </p:spTree>
    <p:extLst>
      <p:ext uri="{BB962C8B-B14F-4D97-AF65-F5344CB8AC3E}">
        <p14:creationId xmlns:p14="http://schemas.microsoft.com/office/powerpoint/2010/main" val="15451806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323" y="298938"/>
            <a:ext cx="7702062" cy="5978770"/>
          </a:xfrm>
          <a:prstGeom prst="rect">
            <a:avLst/>
          </a:prstGeom>
        </p:spPr>
      </p:pic>
    </p:spTree>
    <p:extLst>
      <p:ext uri="{BB962C8B-B14F-4D97-AF65-F5344CB8AC3E}">
        <p14:creationId xmlns:p14="http://schemas.microsoft.com/office/powerpoint/2010/main" val="20501552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92" y="158262"/>
            <a:ext cx="11517923" cy="4800600"/>
          </a:xfrm>
          <a:prstGeom prst="rect">
            <a:avLst/>
          </a:prstGeom>
        </p:spPr>
      </p:pic>
      <p:sp>
        <p:nvSpPr>
          <p:cNvPr id="4" name="TextBox 3"/>
          <p:cNvSpPr txBox="1"/>
          <p:nvPr/>
        </p:nvSpPr>
        <p:spPr>
          <a:xfrm>
            <a:off x="0" y="5169877"/>
            <a:ext cx="12192000" cy="1754326"/>
          </a:xfrm>
          <a:prstGeom prst="rect">
            <a:avLst/>
          </a:prstGeom>
          <a:noFill/>
        </p:spPr>
        <p:txBody>
          <a:bodyPr wrap="square" rtlCol="0">
            <a:spAutoFit/>
          </a:bodyPr>
          <a:lstStyle/>
          <a:p>
            <a:r>
              <a:rPr lang="en-US" b="1" dirty="0" smtClean="0">
                <a:solidFill>
                  <a:schemeClr val="accent2"/>
                </a:solidFill>
                <a:latin typeface="Futura Medium" charset="0"/>
                <a:ea typeface="Futura Medium" charset="0"/>
                <a:cs typeface="Futura Medium" charset="0"/>
              </a:rPr>
              <a:t>Image credit: </a:t>
            </a:r>
            <a:r>
              <a:rPr lang="en-US" b="1" dirty="0">
                <a:solidFill>
                  <a:schemeClr val="accent2"/>
                </a:solidFill>
                <a:latin typeface="Futura Medium" charset="0"/>
                <a:ea typeface="Futura Medium" charset="0"/>
                <a:cs typeface="Futura Medium" charset="0"/>
              </a:rPr>
              <a:t>By M. Kamran </a:t>
            </a:r>
            <a:r>
              <a:rPr lang="en-US" b="1" dirty="0" err="1">
                <a:solidFill>
                  <a:schemeClr val="accent2"/>
                </a:solidFill>
                <a:latin typeface="Futura Medium" charset="0"/>
                <a:ea typeface="Futura Medium" charset="0"/>
                <a:cs typeface="Futura Medium" charset="0"/>
              </a:rPr>
              <a:t>Ikram</a:t>
            </a:r>
            <a:r>
              <a:rPr lang="en-US" b="1" dirty="0">
                <a:solidFill>
                  <a:schemeClr val="accent2"/>
                </a:solidFill>
                <a:latin typeface="Futura Medium" charset="0"/>
                <a:ea typeface="Futura Medium" charset="0"/>
                <a:cs typeface="Futura Medium" charset="0"/>
              </a:rPr>
              <a:t> et al - </a:t>
            </a:r>
            <a:r>
              <a:rPr lang="en-US" b="1" dirty="0" err="1">
                <a:solidFill>
                  <a:schemeClr val="accent2"/>
                </a:solidFill>
                <a:latin typeface="Futura Medium" charset="0"/>
                <a:ea typeface="Futura Medium" charset="0"/>
                <a:cs typeface="Futura Medium" charset="0"/>
              </a:rPr>
              <a:t>Ikram</a:t>
            </a:r>
            <a:r>
              <a:rPr lang="en-US" b="1" dirty="0">
                <a:solidFill>
                  <a:schemeClr val="accent2"/>
                </a:solidFill>
                <a:latin typeface="Futura Medium" charset="0"/>
                <a:ea typeface="Futura Medium" charset="0"/>
                <a:cs typeface="Futura Medium" charset="0"/>
              </a:rPr>
              <a:t> MK et al (2010) Four Novel Loci (19q13, 6q24, 12q24, and 5q14) Influence the Microcirculation In Vivo. </a:t>
            </a:r>
            <a:r>
              <a:rPr lang="en-US" b="1" dirty="0" err="1">
                <a:solidFill>
                  <a:schemeClr val="accent2"/>
                </a:solidFill>
                <a:latin typeface="Futura Medium" charset="0"/>
                <a:ea typeface="Futura Medium" charset="0"/>
                <a:cs typeface="Futura Medium" charset="0"/>
              </a:rPr>
              <a:t>PLoS</a:t>
            </a:r>
            <a:r>
              <a:rPr lang="en-US" b="1" dirty="0">
                <a:solidFill>
                  <a:schemeClr val="accent2"/>
                </a:solidFill>
                <a:latin typeface="Futura Medium" charset="0"/>
                <a:ea typeface="Futura Medium" charset="0"/>
                <a:cs typeface="Futura Medium" charset="0"/>
              </a:rPr>
              <a:t> Genet. 2010 Oct 28;6(10):e1001184. doi:10.1371/journal.pgen.1001184.g001, CC BY 2.5, https://</a:t>
            </a:r>
            <a:r>
              <a:rPr lang="en-US" b="1" dirty="0" err="1">
                <a:solidFill>
                  <a:schemeClr val="accent2"/>
                </a:solidFill>
                <a:latin typeface="Futura Medium" charset="0"/>
                <a:ea typeface="Futura Medium" charset="0"/>
                <a:cs typeface="Futura Medium" charset="0"/>
              </a:rPr>
              <a:t>commons.wikimedia.org</a:t>
            </a:r>
            <a:r>
              <a:rPr lang="en-US" b="1" dirty="0">
                <a:solidFill>
                  <a:schemeClr val="accent2"/>
                </a:solidFill>
                <a:latin typeface="Futura Medium" charset="0"/>
                <a:ea typeface="Futura Medium" charset="0"/>
                <a:cs typeface="Futura Medium" charset="0"/>
              </a:rPr>
              <a:t>/w/</a:t>
            </a:r>
            <a:r>
              <a:rPr lang="en-US" b="1" dirty="0" err="1">
                <a:solidFill>
                  <a:schemeClr val="accent2"/>
                </a:solidFill>
                <a:latin typeface="Futura Medium" charset="0"/>
                <a:ea typeface="Futura Medium" charset="0"/>
                <a:cs typeface="Futura Medium" charset="0"/>
              </a:rPr>
              <a:t>index.php?curid</a:t>
            </a:r>
            <a:r>
              <a:rPr lang="en-US" b="1" dirty="0">
                <a:solidFill>
                  <a:schemeClr val="accent2"/>
                </a:solidFill>
                <a:latin typeface="Futura Medium" charset="0"/>
                <a:ea typeface="Futura Medium" charset="0"/>
                <a:cs typeface="Futura Medium" charset="0"/>
              </a:rPr>
              <a:t>=18056138</a:t>
            </a:r>
          </a:p>
          <a:p>
            <a:endParaRPr lang="en-US" b="1" dirty="0" smtClean="0">
              <a:solidFill>
                <a:schemeClr val="accent2"/>
              </a:solidFill>
              <a:latin typeface="Futura Medium" charset="0"/>
              <a:ea typeface="Futura Medium" charset="0"/>
              <a:cs typeface="Futura Medium" charset="0"/>
            </a:endParaRPr>
          </a:p>
          <a:p>
            <a:r>
              <a:rPr lang="en-US" b="1" dirty="0" smtClean="0">
                <a:solidFill>
                  <a:schemeClr val="accent2"/>
                </a:solidFill>
                <a:latin typeface="Futura Medium" charset="0"/>
                <a:ea typeface="Futura Medium" charset="0"/>
                <a:cs typeface="Futura Medium" charset="0"/>
              </a:rPr>
              <a:t>For demonstration not actually showing the BRCA1 SNPS(common genetic variation)</a:t>
            </a:r>
            <a:endParaRPr lang="en-US" b="1" dirty="0">
              <a:solidFill>
                <a:schemeClr val="accent2"/>
              </a:solidFill>
              <a:latin typeface="Futura Medium" charset="0"/>
              <a:ea typeface="Futura Medium" charset="0"/>
              <a:cs typeface="Futura Medium" charset="0"/>
            </a:endParaRPr>
          </a:p>
        </p:txBody>
      </p:sp>
    </p:spTree>
    <p:extLst>
      <p:ext uri="{BB962C8B-B14F-4D97-AF65-F5344CB8AC3E}">
        <p14:creationId xmlns:p14="http://schemas.microsoft.com/office/powerpoint/2010/main" val="2076488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678" y="0"/>
            <a:ext cx="9513276" cy="6224954"/>
          </a:xfrm>
          <a:prstGeom prst="rect">
            <a:avLst/>
          </a:prstGeom>
        </p:spPr>
      </p:pic>
      <p:sp>
        <p:nvSpPr>
          <p:cNvPr id="3" name="TextBox 2"/>
          <p:cNvSpPr txBox="1"/>
          <p:nvPr/>
        </p:nvSpPr>
        <p:spPr>
          <a:xfrm>
            <a:off x="0" y="6453554"/>
            <a:ext cx="12192000" cy="646331"/>
          </a:xfrm>
          <a:prstGeom prst="rect">
            <a:avLst/>
          </a:prstGeom>
          <a:noFill/>
        </p:spPr>
        <p:txBody>
          <a:bodyPr wrap="square" rtlCol="0">
            <a:spAutoFit/>
          </a:bodyPr>
          <a:lstStyle/>
          <a:p>
            <a:pPr algn="ctr"/>
            <a:r>
              <a:rPr lang="en-US" b="1" dirty="0" smtClean="0">
                <a:solidFill>
                  <a:schemeClr val="accent2"/>
                </a:solidFill>
                <a:latin typeface="Futura Medium" charset="0"/>
                <a:ea typeface="Futura Medium" charset="0"/>
                <a:cs typeface="Futura Medium" charset="0"/>
              </a:rPr>
              <a:t>Image credit : </a:t>
            </a:r>
            <a:r>
              <a:rPr lang="en-US" b="1" dirty="0" smtClean="0">
                <a:solidFill>
                  <a:schemeClr val="accent2"/>
                </a:solidFill>
                <a:latin typeface="Futura Medium" charset="0"/>
                <a:ea typeface="Futura Medium" charset="0"/>
                <a:cs typeface="Futura Medium" charset="0"/>
                <a:hlinkClick r:id="rId3"/>
              </a:rPr>
              <a:t>Significant mutation</a:t>
            </a:r>
            <a:r>
              <a:rPr lang="en-US" b="1" dirty="0" smtClean="0">
                <a:solidFill>
                  <a:schemeClr val="accent2"/>
                </a:solidFill>
                <a:latin typeface="Futura Medium" charset="0"/>
                <a:ea typeface="Futura Medium" charset="0"/>
                <a:cs typeface="Futura Medium" charset="0"/>
              </a:rPr>
              <a:t>, </a:t>
            </a:r>
            <a:r>
              <a:rPr lang="en-US" b="1" dirty="0" err="1">
                <a:solidFill>
                  <a:schemeClr val="accent2"/>
                </a:solidFill>
                <a:latin typeface="Futura Medium" charset="0"/>
                <a:ea typeface="Futura Medium" charset="0"/>
                <a:cs typeface="Futura Medium" charset="0"/>
              </a:rPr>
              <a:t>www.biocomicals.com</a:t>
            </a:r>
            <a:r>
              <a:rPr lang="en-US" b="1" dirty="0">
                <a:solidFill>
                  <a:schemeClr val="accent2"/>
                </a:solidFill>
                <a:latin typeface="Futura Medium" charset="0"/>
                <a:ea typeface="Futura Medium" charset="0"/>
                <a:cs typeface="Futura Medium" charset="0"/>
              </a:rPr>
              <a:t>, </a:t>
            </a:r>
            <a:r>
              <a:rPr lang="en-US" b="1" dirty="0" err="1">
                <a:solidFill>
                  <a:schemeClr val="accent2"/>
                </a:solidFill>
                <a:latin typeface="Futura Medium" charset="0"/>
                <a:ea typeface="Futura Medium" charset="0"/>
                <a:cs typeface="Futura Medium" charset="0"/>
              </a:rPr>
              <a:t>Alper</a:t>
            </a:r>
            <a:r>
              <a:rPr lang="en-US" b="1" dirty="0">
                <a:solidFill>
                  <a:schemeClr val="accent2"/>
                </a:solidFill>
                <a:latin typeface="Futura Medium" charset="0"/>
                <a:ea typeface="Futura Medium" charset="0"/>
                <a:cs typeface="Futura Medium" charset="0"/>
              </a:rPr>
              <a:t> </a:t>
            </a:r>
            <a:r>
              <a:rPr lang="en-US" b="1" dirty="0" err="1">
                <a:solidFill>
                  <a:schemeClr val="accent2"/>
                </a:solidFill>
                <a:latin typeface="Futura Medium" charset="0"/>
                <a:ea typeface="Futura Medium" charset="0"/>
                <a:cs typeface="Futura Medium" charset="0"/>
              </a:rPr>
              <a:t>Uzun</a:t>
            </a:r>
            <a:r>
              <a:rPr lang="en-US" b="1" dirty="0">
                <a:solidFill>
                  <a:schemeClr val="accent2"/>
                </a:solidFill>
                <a:latin typeface="Futura Medium" charset="0"/>
                <a:ea typeface="Futura Medium" charset="0"/>
                <a:cs typeface="Futura Medium" charset="0"/>
              </a:rPr>
              <a:t>, PhD.</a:t>
            </a:r>
          </a:p>
          <a:p>
            <a:pPr algn="ctr"/>
            <a:endParaRPr lang="en-US" b="1" dirty="0">
              <a:solidFill>
                <a:schemeClr val="accent2"/>
              </a:solidFill>
              <a:latin typeface="Futura Medium" charset="0"/>
              <a:ea typeface="Futura Medium" charset="0"/>
              <a:cs typeface="Futura Medium" charset="0"/>
            </a:endParaRPr>
          </a:p>
        </p:txBody>
      </p:sp>
    </p:spTree>
    <p:extLst>
      <p:ext uri="{BB962C8B-B14F-4D97-AF65-F5344CB8AC3E}">
        <p14:creationId xmlns:p14="http://schemas.microsoft.com/office/powerpoint/2010/main" val="17427559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19315"/>
            <a:ext cx="9144000" cy="1814285"/>
          </a:xfrm>
        </p:spPr>
        <p:txBody>
          <a:bodyPr>
            <a:normAutofit/>
          </a:bodyPr>
          <a:lstStyle/>
          <a:p>
            <a:r>
              <a:rPr lang="en-US" b="1" dirty="0" smtClean="0">
                <a:solidFill>
                  <a:srgbClr val="82E99C"/>
                </a:solidFill>
                <a:latin typeface="Futura Medium" charset="0"/>
                <a:ea typeface="Futura Medium" charset="0"/>
                <a:cs typeface="Futura Medium" charset="0"/>
              </a:rPr>
              <a:t>What is Genomic Data science?</a:t>
            </a:r>
            <a:endParaRPr lang="en-US" b="1" dirty="0">
              <a:solidFill>
                <a:srgbClr val="82E99C"/>
              </a:solidFill>
              <a:latin typeface="Futura Medium" charset="0"/>
              <a:ea typeface="Futura Medium" charset="0"/>
              <a:cs typeface="Futura Medium" charset="0"/>
            </a:endParaRPr>
          </a:p>
        </p:txBody>
      </p:sp>
      <p:sp>
        <p:nvSpPr>
          <p:cNvPr id="3" name="Subtitle 2"/>
          <p:cNvSpPr>
            <a:spLocks noGrp="1"/>
          </p:cNvSpPr>
          <p:nvPr>
            <p:ph type="subTitle" idx="1"/>
          </p:nvPr>
        </p:nvSpPr>
        <p:spPr>
          <a:xfrm>
            <a:off x="1524000" y="2264230"/>
            <a:ext cx="9144000" cy="2859314"/>
          </a:xfrm>
        </p:spPr>
        <p:txBody>
          <a:bodyPr>
            <a:noAutofit/>
          </a:bodyPr>
          <a:lstStyle/>
          <a:p>
            <a:r>
              <a:rPr lang="en-US" sz="2800" dirty="0" smtClean="0">
                <a:solidFill>
                  <a:srgbClr val="75E994"/>
                </a:solidFill>
                <a:latin typeface="Futura Medium" charset="0"/>
                <a:ea typeface="Futura Medium" charset="0"/>
                <a:cs typeface="Futura Medium" charset="0"/>
              </a:rPr>
              <a:t>?</a:t>
            </a:r>
            <a:r>
              <a:rPr lang="en-US" sz="2800" dirty="0">
                <a:solidFill>
                  <a:srgbClr val="75E994"/>
                </a:solidFill>
                <a:latin typeface="Futura Medium" charset="0"/>
                <a:ea typeface="Futura Medium" charset="0"/>
                <a:cs typeface="Futura Medium" charset="0"/>
              </a:rPr>
              <a:t> any use of computers to characterize the molecular components of living things</a:t>
            </a:r>
            <a:r>
              <a:rPr lang="en-US" sz="2800" dirty="0" smtClean="0">
                <a:solidFill>
                  <a:srgbClr val="75E994"/>
                </a:solidFill>
                <a:latin typeface="Futura Medium" charset="0"/>
                <a:ea typeface="Futura Medium" charset="0"/>
                <a:cs typeface="Futura Medium" charset="0"/>
              </a:rPr>
              <a:t>.</a:t>
            </a:r>
          </a:p>
          <a:p>
            <a:endParaRPr lang="en-US" sz="2800" dirty="0">
              <a:solidFill>
                <a:srgbClr val="75E994"/>
              </a:solidFill>
              <a:latin typeface="Futura Medium" charset="0"/>
              <a:ea typeface="Futura Medium" charset="0"/>
              <a:cs typeface="Futura Medium" charset="0"/>
            </a:endParaRPr>
          </a:p>
          <a:p>
            <a:r>
              <a:rPr lang="en-US" sz="2800" dirty="0" smtClean="0">
                <a:solidFill>
                  <a:srgbClr val="82E99C"/>
                </a:solidFill>
                <a:latin typeface="Futura Medium" charset="0"/>
                <a:ea typeface="Futura Medium" charset="0"/>
                <a:cs typeface="Futura Medium" charset="0"/>
              </a:rPr>
              <a:t>Finding hidden messages in DNA according to book</a:t>
            </a:r>
          </a:p>
          <a:p>
            <a:r>
              <a:rPr lang="en-US" sz="2800" dirty="0" smtClean="0">
                <a:solidFill>
                  <a:schemeClr val="accent2"/>
                </a:solidFill>
                <a:latin typeface="Futura Medium" charset="0"/>
                <a:ea typeface="Futura Medium" charset="0"/>
                <a:cs typeface="Futura Medium" charset="0"/>
                <a:hlinkClick r:id="rId2"/>
              </a:rPr>
              <a:t>LeanPub Finding hidden messages in DNA</a:t>
            </a:r>
            <a:r>
              <a:rPr lang="en-US" sz="2800" dirty="0" smtClean="0">
                <a:solidFill>
                  <a:srgbClr val="75E994"/>
                </a:solidFill>
                <a:latin typeface="Futura Medium" charset="0"/>
                <a:ea typeface="Futura Medium" charset="0"/>
                <a:cs typeface="Futura Medium" charset="0"/>
              </a:rPr>
              <a:t>. Better?</a:t>
            </a:r>
            <a:r>
              <a:rPr lang="en-US" sz="2800" dirty="0">
                <a:solidFill>
                  <a:srgbClr val="75E994"/>
                </a:solidFill>
                <a:latin typeface="Futura Medium" charset="0"/>
                <a:ea typeface="Futura Medium" charset="0"/>
                <a:cs typeface="Futura Medium" charset="0"/>
              </a:rPr>
              <a:t/>
            </a:r>
            <a:br>
              <a:rPr lang="en-US" sz="2800" dirty="0">
                <a:solidFill>
                  <a:srgbClr val="75E994"/>
                </a:solidFill>
                <a:latin typeface="Futura Medium" charset="0"/>
                <a:ea typeface="Futura Medium" charset="0"/>
                <a:cs typeface="Futura Medium" charset="0"/>
              </a:rPr>
            </a:br>
            <a:endParaRPr lang="en-US" sz="2800" dirty="0">
              <a:solidFill>
                <a:srgbClr val="75E994"/>
              </a:solidFill>
              <a:latin typeface="Futura Medium" charset="0"/>
              <a:ea typeface="Futura Medium" charset="0"/>
              <a:cs typeface="Futura Medium" charset="0"/>
            </a:endParaRPr>
          </a:p>
        </p:txBody>
      </p:sp>
      <p:sp>
        <p:nvSpPr>
          <p:cNvPr id="4" name="TextBox 3"/>
          <p:cNvSpPr txBox="1"/>
          <p:nvPr/>
        </p:nvSpPr>
        <p:spPr>
          <a:xfrm>
            <a:off x="2321169" y="6080759"/>
            <a:ext cx="7185689" cy="369332"/>
          </a:xfrm>
          <a:prstGeom prst="rect">
            <a:avLst/>
          </a:prstGeom>
          <a:noFill/>
        </p:spPr>
        <p:txBody>
          <a:bodyPr wrap="square" rtlCol="0">
            <a:spAutoFit/>
          </a:bodyPr>
          <a:lstStyle/>
          <a:p>
            <a:r>
              <a:rPr lang="en-US" b="1" dirty="0" smtClean="0">
                <a:solidFill>
                  <a:schemeClr val="accent2"/>
                </a:solidFill>
                <a:latin typeface="Futura Medium" charset="0"/>
                <a:ea typeface="Futura Medium" charset="0"/>
                <a:cs typeface="Futura Medium" charset="0"/>
              </a:rPr>
              <a:t>Text Credit: </a:t>
            </a:r>
            <a:r>
              <a:rPr lang="en-US" b="1" dirty="0" smtClean="0">
                <a:latin typeface="Futura Medium" charset="0"/>
                <a:ea typeface="Futura Medium" charset="0"/>
                <a:cs typeface="Futura Medium" charset="0"/>
                <a:hlinkClick r:id="rId3"/>
              </a:rPr>
              <a:t>http</a:t>
            </a:r>
            <a:r>
              <a:rPr lang="en-US" b="1" dirty="0">
                <a:latin typeface="Futura Medium" charset="0"/>
                <a:ea typeface="Futura Medium" charset="0"/>
                <a:cs typeface="Futura Medium" charset="0"/>
                <a:hlinkClick r:id="rId3"/>
              </a:rPr>
              <a:t>://www.bioinformatics.org/wiki/bioinformatics</a:t>
            </a:r>
            <a:r>
              <a:rPr lang="en-US" b="1" dirty="0" smtClean="0">
                <a:latin typeface="Futura Medium" charset="0"/>
                <a:ea typeface="Futura Medium" charset="0"/>
                <a:cs typeface="Futura Medium" charset="0"/>
              </a:rPr>
              <a:t> </a:t>
            </a:r>
            <a:endParaRPr lang="en-US" b="1" dirty="0">
              <a:latin typeface="Futura Medium" charset="0"/>
              <a:ea typeface="Futura Medium" charset="0"/>
              <a:cs typeface="Futura Medium" charset="0"/>
            </a:endParaRPr>
          </a:p>
        </p:txBody>
      </p:sp>
    </p:spTree>
    <p:extLst>
      <p:ext uri="{BB962C8B-B14F-4D97-AF65-F5344CB8AC3E}">
        <p14:creationId xmlns:p14="http://schemas.microsoft.com/office/powerpoint/2010/main" val="12923702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8938"/>
            <a:ext cx="12192000" cy="4530792"/>
          </a:xfrm>
          <a:prstGeom prst="rect">
            <a:avLst/>
          </a:prstGeom>
        </p:spPr>
      </p:pic>
      <p:sp>
        <p:nvSpPr>
          <p:cNvPr id="4" name="TextBox 3"/>
          <p:cNvSpPr txBox="1"/>
          <p:nvPr/>
        </p:nvSpPr>
        <p:spPr>
          <a:xfrm>
            <a:off x="0" y="5187462"/>
            <a:ext cx="12192000" cy="1477328"/>
          </a:xfrm>
          <a:prstGeom prst="rect">
            <a:avLst/>
          </a:prstGeom>
          <a:noFill/>
        </p:spPr>
        <p:txBody>
          <a:bodyPr wrap="square" rtlCol="0">
            <a:spAutoFit/>
          </a:bodyPr>
          <a:lstStyle/>
          <a:p>
            <a:r>
              <a:rPr lang="en-US" b="1" dirty="0">
                <a:solidFill>
                  <a:schemeClr val="accent2"/>
                </a:solidFill>
                <a:latin typeface="Futura Medium" charset="0"/>
                <a:ea typeface="Futura Medium" charset="0"/>
                <a:cs typeface="Futura Medium" charset="0"/>
              </a:rPr>
              <a:t>Image credit: Screenshot in my free account at </a:t>
            </a:r>
            <a:r>
              <a:rPr lang="en-US" b="1" dirty="0" err="1">
                <a:solidFill>
                  <a:schemeClr val="accent2"/>
                </a:solidFill>
                <a:latin typeface="Futura Medium" charset="0"/>
                <a:ea typeface="Futura Medium" charset="0"/>
                <a:cs typeface="Futura Medium" charset="0"/>
              </a:rPr>
              <a:t>usegalaxy.org</a:t>
            </a:r>
            <a:r>
              <a:rPr lang="en-US" b="1" dirty="0">
                <a:solidFill>
                  <a:schemeClr val="accent2"/>
                </a:solidFill>
                <a:latin typeface="Futura Medium" charset="0"/>
                <a:ea typeface="Futura Medium" charset="0"/>
                <a:cs typeface="Futura Medium" charset="0"/>
              </a:rPr>
              <a:t>. This is a workflow to get the flanking regions of the BRCA1 </a:t>
            </a:r>
            <a:r>
              <a:rPr lang="en-US" b="1" dirty="0" smtClean="0">
                <a:solidFill>
                  <a:schemeClr val="accent2"/>
                </a:solidFill>
                <a:latin typeface="Futura Medium" charset="0"/>
                <a:ea typeface="Futura Medium" charset="0"/>
                <a:cs typeface="Futura Medium" charset="0"/>
              </a:rPr>
              <a:t>SNPS(common genetic variation)</a:t>
            </a:r>
            <a:endParaRPr lang="en-US" b="1" dirty="0">
              <a:solidFill>
                <a:schemeClr val="accent2"/>
              </a:solidFill>
              <a:latin typeface="Futura Medium" charset="0"/>
              <a:ea typeface="Futura Medium" charset="0"/>
              <a:cs typeface="Futura Medium" charset="0"/>
            </a:endParaRPr>
          </a:p>
          <a:p>
            <a:endParaRPr lang="en-US" b="1" dirty="0">
              <a:solidFill>
                <a:schemeClr val="accent2"/>
              </a:solidFill>
              <a:latin typeface="Futura Medium" charset="0"/>
              <a:ea typeface="Futura Medium" charset="0"/>
              <a:cs typeface="Futura Medium" charset="0"/>
            </a:endParaRPr>
          </a:p>
          <a:p>
            <a:r>
              <a:rPr lang="en-US" b="1" dirty="0">
                <a:solidFill>
                  <a:schemeClr val="accent2"/>
                </a:solidFill>
                <a:latin typeface="Futura Medium" charset="0"/>
                <a:ea typeface="Futura Medium" charset="0"/>
                <a:cs typeface="Futura Medium" charset="0"/>
              </a:rPr>
              <a:t>Let’s see how it works right now.</a:t>
            </a:r>
          </a:p>
          <a:p>
            <a:endParaRPr lang="en-US" b="1" dirty="0">
              <a:solidFill>
                <a:schemeClr val="accent2"/>
              </a:solidFill>
              <a:latin typeface="Futura Medium" charset="0"/>
              <a:ea typeface="Futura Medium" charset="0"/>
              <a:cs typeface="Futura Medium" charset="0"/>
            </a:endParaRPr>
          </a:p>
        </p:txBody>
      </p:sp>
    </p:spTree>
    <p:extLst>
      <p:ext uri="{BB962C8B-B14F-4D97-AF65-F5344CB8AC3E}">
        <p14:creationId xmlns:p14="http://schemas.microsoft.com/office/powerpoint/2010/main" val="7915874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extBox 1"/>
          <p:cNvSpPr txBox="1"/>
          <p:nvPr/>
        </p:nvSpPr>
        <p:spPr>
          <a:xfrm>
            <a:off x="228600" y="228600"/>
            <a:ext cx="11641015" cy="523220"/>
          </a:xfrm>
          <a:prstGeom prst="rect">
            <a:avLst/>
          </a:prstGeom>
          <a:noFill/>
        </p:spPr>
        <p:txBody>
          <a:bodyPr wrap="square" rtlCol="0">
            <a:spAutoFit/>
          </a:bodyPr>
          <a:lstStyle/>
          <a:p>
            <a:r>
              <a:rPr lang="en-US" sz="2800" dirty="0" smtClean="0">
                <a:solidFill>
                  <a:srgbClr val="82E99C"/>
                </a:solidFill>
                <a:latin typeface="Futura Medium" charset="0"/>
                <a:ea typeface="Futura Medium" charset="0"/>
                <a:cs typeface="Futura Medium" charset="0"/>
              </a:rPr>
              <a:t>DNA is not just source code. A warning!</a:t>
            </a:r>
            <a:endParaRPr lang="en-US" sz="2800" dirty="0">
              <a:solidFill>
                <a:srgbClr val="82E99C"/>
              </a:solidFill>
              <a:latin typeface="Futura Medium" charset="0"/>
              <a:ea typeface="Futura Medium" charset="0"/>
              <a:cs typeface="Futura Medium"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123" y="1055077"/>
            <a:ext cx="9038492" cy="4211613"/>
          </a:xfrm>
          <a:prstGeom prst="rect">
            <a:avLst/>
          </a:prstGeom>
        </p:spPr>
      </p:pic>
      <p:sp>
        <p:nvSpPr>
          <p:cNvPr id="4" name="TextBox 3"/>
          <p:cNvSpPr txBox="1"/>
          <p:nvPr/>
        </p:nvSpPr>
        <p:spPr>
          <a:xfrm>
            <a:off x="0" y="5662246"/>
            <a:ext cx="12192000" cy="369332"/>
          </a:xfrm>
          <a:prstGeom prst="rect">
            <a:avLst/>
          </a:prstGeom>
          <a:noFill/>
        </p:spPr>
        <p:txBody>
          <a:bodyPr wrap="square" rtlCol="0">
            <a:spAutoFit/>
          </a:bodyPr>
          <a:lstStyle/>
          <a:p>
            <a:pPr algn="ctr"/>
            <a:r>
              <a:rPr lang="en-US" b="1" dirty="0" smtClean="0">
                <a:solidFill>
                  <a:schemeClr val="accent2"/>
                </a:solidFill>
                <a:latin typeface="Futura Medium" charset="0"/>
                <a:ea typeface="Futura Medium" charset="0"/>
                <a:cs typeface="Futura Medium" charset="0"/>
              </a:rPr>
              <a:t>Image credit: </a:t>
            </a:r>
            <a:r>
              <a:rPr lang="en-US" b="1" dirty="0" smtClean="0">
                <a:solidFill>
                  <a:schemeClr val="accent2"/>
                </a:solidFill>
                <a:latin typeface="Futura Medium" charset="0"/>
                <a:ea typeface="Futura Medium" charset="0"/>
                <a:cs typeface="Futura Medium" charset="0"/>
                <a:hlinkClick r:id="rId3"/>
              </a:rPr>
              <a:t> http://xkcd.com/1605/ </a:t>
            </a:r>
            <a:r>
              <a:rPr lang="en-US" b="1" dirty="0">
                <a:solidFill>
                  <a:schemeClr val="accent2"/>
                </a:solidFill>
                <a:latin typeface="Futura Medium" charset="0"/>
                <a:ea typeface="Futura Medium" charset="0"/>
                <a:cs typeface="Futura Medium" charset="0"/>
              </a:rPr>
              <a:t>under </a:t>
            </a:r>
            <a:r>
              <a:rPr lang="hr-HR" b="1" dirty="0">
                <a:solidFill>
                  <a:schemeClr val="accent2"/>
                </a:solidFill>
                <a:latin typeface="Futura Medium" charset="0"/>
                <a:ea typeface="Futura Medium" charset="0"/>
                <a:cs typeface="Futura Medium" charset="0"/>
              </a:rPr>
              <a:t>CC BY-NC </a:t>
            </a:r>
            <a:r>
              <a:rPr lang="hr-HR" b="1" dirty="0" smtClean="0">
                <a:solidFill>
                  <a:schemeClr val="accent2"/>
                </a:solidFill>
                <a:latin typeface="Futura Medium" charset="0"/>
                <a:ea typeface="Futura Medium" charset="0"/>
                <a:cs typeface="Futura Medium" charset="0"/>
              </a:rPr>
              <a:t>2.5</a:t>
            </a:r>
            <a:r>
              <a:rPr lang="en-US" b="1" dirty="0" smtClean="0">
                <a:solidFill>
                  <a:schemeClr val="accent2"/>
                </a:solidFill>
                <a:latin typeface="Futura Medium" charset="0"/>
                <a:ea typeface="Futura Medium" charset="0"/>
                <a:cs typeface="Futura Medium" charset="0"/>
              </a:rPr>
              <a:t> license</a:t>
            </a:r>
            <a:endParaRPr lang="hr-HR" b="1" dirty="0">
              <a:solidFill>
                <a:schemeClr val="accent2"/>
              </a:solidFill>
              <a:latin typeface="Futura Medium" charset="0"/>
              <a:ea typeface="Futura Medium" charset="0"/>
              <a:cs typeface="Futura Medium" charset="0"/>
            </a:endParaRPr>
          </a:p>
        </p:txBody>
      </p:sp>
    </p:spTree>
    <p:extLst>
      <p:ext uri="{BB962C8B-B14F-4D97-AF65-F5344CB8AC3E}">
        <p14:creationId xmlns:p14="http://schemas.microsoft.com/office/powerpoint/2010/main" val="10793117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extBox 1"/>
          <p:cNvSpPr txBox="1"/>
          <p:nvPr/>
        </p:nvSpPr>
        <p:spPr>
          <a:xfrm>
            <a:off x="457200" y="422031"/>
            <a:ext cx="11236569" cy="1015663"/>
          </a:xfrm>
          <a:prstGeom prst="rect">
            <a:avLst/>
          </a:prstGeom>
          <a:noFill/>
        </p:spPr>
        <p:txBody>
          <a:bodyPr wrap="square" rtlCol="0">
            <a:spAutoFit/>
          </a:bodyPr>
          <a:lstStyle/>
          <a:p>
            <a:r>
              <a:rPr lang="en-US" sz="2400" dirty="0" smtClean="0">
                <a:solidFill>
                  <a:srgbClr val="75E994"/>
                </a:solidFill>
                <a:latin typeface="Futura Medium" charset="0"/>
                <a:ea typeface="Futura Medium" charset="0"/>
                <a:cs typeface="Futura Medium" charset="0"/>
              </a:rPr>
              <a:t>There’s more work to be done especially with our genome</a:t>
            </a:r>
            <a:r>
              <a:rPr lang="en-US" dirty="0" smtClean="0">
                <a:solidFill>
                  <a:srgbClr val="75E994"/>
                </a:solidFill>
                <a:latin typeface="Futura Medium" charset="0"/>
                <a:ea typeface="Futura Medium" charset="0"/>
                <a:cs typeface="Futura Medium" charset="0"/>
              </a:rPr>
              <a:t>.</a:t>
            </a:r>
          </a:p>
          <a:p>
            <a:endParaRPr lang="en-US" dirty="0">
              <a:solidFill>
                <a:srgbClr val="75E994"/>
              </a:solidFill>
              <a:latin typeface="Futura Medium" charset="0"/>
              <a:ea typeface="Futura Medium" charset="0"/>
              <a:cs typeface="Futura Medium" charset="0"/>
            </a:endParaRPr>
          </a:p>
          <a:p>
            <a:r>
              <a:rPr lang="en-US" dirty="0" smtClean="0">
                <a:solidFill>
                  <a:srgbClr val="75E994"/>
                </a:solidFill>
                <a:latin typeface="Futura Medium" charset="0"/>
                <a:ea typeface="Futura Medium" charset="0"/>
                <a:cs typeface="Futura Medium" charset="0"/>
                <a:hlinkClick r:id="rId2"/>
              </a:rPr>
              <a:t>https://xkcd.com/882/</a:t>
            </a:r>
            <a:r>
              <a:rPr lang="en-US" dirty="0" smtClean="0">
                <a:solidFill>
                  <a:srgbClr val="75E994"/>
                </a:solidFill>
                <a:latin typeface="Futura Medium" charset="0"/>
                <a:ea typeface="Futura Medium" charset="0"/>
                <a:cs typeface="Futura Medium" charset="0"/>
              </a:rPr>
              <a:t> </a:t>
            </a:r>
            <a:endParaRPr lang="en-US" dirty="0">
              <a:solidFill>
                <a:srgbClr val="75E994"/>
              </a:solidFill>
              <a:latin typeface="Futura Medium" charset="0"/>
              <a:ea typeface="Futura Medium" charset="0"/>
              <a:cs typeface="Futura Medium" charset="0"/>
            </a:endParaRPr>
          </a:p>
        </p:txBody>
      </p:sp>
    </p:spTree>
    <p:extLst>
      <p:ext uri="{BB962C8B-B14F-4D97-AF65-F5344CB8AC3E}">
        <p14:creationId xmlns:p14="http://schemas.microsoft.com/office/powerpoint/2010/main" val="8064240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extBox 1"/>
          <p:cNvSpPr txBox="1"/>
          <p:nvPr/>
        </p:nvSpPr>
        <p:spPr>
          <a:xfrm>
            <a:off x="492369" y="545123"/>
            <a:ext cx="11043139" cy="1384995"/>
          </a:xfrm>
          <a:prstGeom prst="rect">
            <a:avLst/>
          </a:prstGeom>
          <a:noFill/>
        </p:spPr>
        <p:txBody>
          <a:bodyPr wrap="square" rtlCol="0">
            <a:spAutoFit/>
          </a:bodyPr>
          <a:lstStyle/>
          <a:p>
            <a:r>
              <a:rPr lang="en-US" sz="2800" dirty="0" smtClean="0">
                <a:solidFill>
                  <a:srgbClr val="82E99C"/>
                </a:solidFill>
                <a:latin typeface="Futura Medium" charset="0"/>
                <a:ea typeface="Futura Medium" charset="0"/>
                <a:cs typeface="Futura Medium" charset="0"/>
              </a:rPr>
              <a:t>If you get really good at this take part in this competition or let’s get closer to beat this together </a:t>
            </a:r>
          </a:p>
          <a:p>
            <a:r>
              <a:rPr lang="en-US" sz="2800" dirty="0" smtClean="0">
                <a:solidFill>
                  <a:srgbClr val="82E99C"/>
                </a:solidFill>
                <a:latin typeface="Futura Medium" charset="0"/>
                <a:ea typeface="Futura Medium" charset="0"/>
                <a:cs typeface="Futura Medium" charset="0"/>
                <a:hlinkClick r:id="rId2"/>
              </a:rPr>
              <a:t>http://genomics.xprize.org/about/overview</a:t>
            </a:r>
            <a:endParaRPr lang="en-US" sz="2800" dirty="0">
              <a:solidFill>
                <a:srgbClr val="82E99C"/>
              </a:solidFill>
              <a:latin typeface="Futura Medium" charset="0"/>
              <a:ea typeface="Futura Medium" charset="0"/>
              <a:cs typeface="Futura Medium" charset="0"/>
            </a:endParaRPr>
          </a:p>
        </p:txBody>
      </p:sp>
    </p:spTree>
    <p:extLst>
      <p:ext uri="{BB962C8B-B14F-4D97-AF65-F5344CB8AC3E}">
        <p14:creationId xmlns:p14="http://schemas.microsoft.com/office/powerpoint/2010/main" val="216715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75E994"/>
                </a:solidFill>
                <a:latin typeface="Futura Medium" charset="0"/>
                <a:ea typeface="Futura Medium" charset="0"/>
                <a:cs typeface="Futura Medium" charset="0"/>
              </a:rPr>
              <a:t/>
            </a:r>
            <a:br>
              <a:rPr lang="en-US" dirty="0" smtClean="0">
                <a:solidFill>
                  <a:srgbClr val="75E994"/>
                </a:solidFill>
                <a:latin typeface="Futura Medium" charset="0"/>
                <a:ea typeface="Futura Medium" charset="0"/>
                <a:cs typeface="Futura Medium" charset="0"/>
              </a:rPr>
            </a:br>
            <a:r>
              <a:rPr lang="en-US" dirty="0" smtClean="0">
                <a:solidFill>
                  <a:srgbClr val="75E994"/>
                </a:solidFill>
                <a:latin typeface="Futura Medium" charset="0"/>
                <a:ea typeface="Futura Medium" charset="0"/>
                <a:cs typeface="Futura Medium" charset="0"/>
              </a:rPr>
              <a:t/>
            </a:r>
            <a:br>
              <a:rPr lang="en-US" dirty="0" smtClean="0">
                <a:solidFill>
                  <a:srgbClr val="75E994"/>
                </a:solidFill>
                <a:latin typeface="Futura Medium" charset="0"/>
                <a:ea typeface="Futura Medium" charset="0"/>
                <a:cs typeface="Futura Medium" charset="0"/>
              </a:rPr>
            </a:br>
            <a:r>
              <a:rPr lang="en-US" dirty="0">
                <a:solidFill>
                  <a:srgbClr val="75E994"/>
                </a:solidFill>
                <a:latin typeface="Futura Medium" charset="0"/>
                <a:ea typeface="Futura Medium" charset="0"/>
                <a:cs typeface="Futura Medium" charset="0"/>
              </a:rPr>
              <a:t/>
            </a:r>
            <a:br>
              <a:rPr lang="en-US" dirty="0">
                <a:solidFill>
                  <a:srgbClr val="75E994"/>
                </a:solidFill>
                <a:latin typeface="Futura Medium" charset="0"/>
                <a:ea typeface="Futura Medium" charset="0"/>
                <a:cs typeface="Futura Medium" charset="0"/>
              </a:rPr>
            </a:br>
            <a:r>
              <a:rPr lang="en-US" dirty="0" smtClean="0">
                <a:solidFill>
                  <a:srgbClr val="75E994"/>
                </a:solidFill>
                <a:latin typeface="Futura Medium" charset="0"/>
                <a:ea typeface="Futura Medium" charset="0"/>
                <a:cs typeface="Futura Medium" charset="0"/>
              </a:rPr>
              <a:t/>
            </a:r>
            <a:br>
              <a:rPr lang="en-US" dirty="0" smtClean="0">
                <a:solidFill>
                  <a:srgbClr val="75E994"/>
                </a:solidFill>
                <a:latin typeface="Futura Medium" charset="0"/>
                <a:ea typeface="Futura Medium" charset="0"/>
                <a:cs typeface="Futura Medium" charset="0"/>
              </a:rPr>
            </a:br>
            <a:r>
              <a:rPr lang="en-US" dirty="0">
                <a:solidFill>
                  <a:srgbClr val="75E994"/>
                </a:solidFill>
                <a:latin typeface="Futura Medium" charset="0"/>
                <a:ea typeface="Futura Medium" charset="0"/>
                <a:cs typeface="Futura Medium" charset="0"/>
              </a:rPr>
              <a:t/>
            </a:r>
            <a:br>
              <a:rPr lang="en-US" dirty="0">
                <a:solidFill>
                  <a:srgbClr val="75E994"/>
                </a:solidFill>
                <a:latin typeface="Futura Medium" charset="0"/>
                <a:ea typeface="Futura Medium" charset="0"/>
                <a:cs typeface="Futura Medium" charset="0"/>
              </a:rPr>
            </a:br>
            <a:r>
              <a:rPr lang="en-US" dirty="0" smtClean="0">
                <a:solidFill>
                  <a:srgbClr val="75E994"/>
                </a:solidFill>
                <a:latin typeface="Futura Medium" charset="0"/>
                <a:ea typeface="Futura Medium" charset="0"/>
                <a:cs typeface="Futura Medium" charset="0"/>
              </a:rPr>
              <a:t/>
            </a:r>
            <a:br>
              <a:rPr lang="en-US" dirty="0" smtClean="0">
                <a:solidFill>
                  <a:srgbClr val="75E994"/>
                </a:solidFill>
                <a:latin typeface="Futura Medium" charset="0"/>
                <a:ea typeface="Futura Medium" charset="0"/>
                <a:cs typeface="Futura Medium" charset="0"/>
              </a:rPr>
            </a:br>
            <a:r>
              <a:rPr lang="en-US" dirty="0">
                <a:solidFill>
                  <a:srgbClr val="75E994"/>
                </a:solidFill>
                <a:latin typeface="Futura Medium" charset="0"/>
                <a:ea typeface="Futura Medium" charset="0"/>
                <a:cs typeface="Futura Medium" charset="0"/>
              </a:rPr>
              <a:t/>
            </a:r>
            <a:br>
              <a:rPr lang="en-US" dirty="0">
                <a:solidFill>
                  <a:srgbClr val="75E994"/>
                </a:solidFill>
                <a:latin typeface="Futura Medium" charset="0"/>
                <a:ea typeface="Futura Medium" charset="0"/>
                <a:cs typeface="Futura Medium" charset="0"/>
              </a:rPr>
            </a:br>
            <a:r>
              <a:rPr lang="en-US" dirty="0" smtClean="0">
                <a:solidFill>
                  <a:srgbClr val="75E994"/>
                </a:solidFill>
                <a:latin typeface="Futura Medium" charset="0"/>
                <a:ea typeface="Futura Medium" charset="0"/>
                <a:cs typeface="Futura Medium" charset="0"/>
              </a:rPr>
              <a:t/>
            </a:r>
            <a:br>
              <a:rPr lang="en-US" dirty="0" smtClean="0">
                <a:solidFill>
                  <a:srgbClr val="75E994"/>
                </a:solidFill>
                <a:latin typeface="Futura Medium" charset="0"/>
                <a:ea typeface="Futura Medium" charset="0"/>
                <a:cs typeface="Futura Medium" charset="0"/>
              </a:rPr>
            </a:br>
            <a:r>
              <a:rPr lang="en-US" dirty="0" smtClean="0">
                <a:solidFill>
                  <a:srgbClr val="75E994"/>
                </a:solidFill>
                <a:latin typeface="Futura Medium" charset="0"/>
                <a:ea typeface="Futura Medium" charset="0"/>
                <a:cs typeface="Futura Medium" charset="0"/>
              </a:rPr>
              <a:t>Credits: Who reviewed these slides, thanks to instructors, friends. You rock! </a:t>
            </a:r>
            <a:br>
              <a:rPr lang="en-US" dirty="0" smtClean="0">
                <a:solidFill>
                  <a:srgbClr val="75E994"/>
                </a:solidFill>
                <a:latin typeface="Futura Medium" charset="0"/>
                <a:ea typeface="Futura Medium" charset="0"/>
                <a:cs typeface="Futura Medium" charset="0"/>
              </a:rPr>
            </a:br>
            <a:endParaRPr lang="en-US" dirty="0">
              <a:solidFill>
                <a:srgbClr val="75E994"/>
              </a:solidFill>
              <a:latin typeface="Futura Medium" charset="0"/>
              <a:ea typeface="Futura Medium" charset="0"/>
              <a:cs typeface="Futura Medium" charset="0"/>
            </a:endParaRPr>
          </a:p>
        </p:txBody>
      </p:sp>
    </p:spTree>
    <p:extLst>
      <p:ext uri="{BB962C8B-B14F-4D97-AF65-F5344CB8AC3E}">
        <p14:creationId xmlns:p14="http://schemas.microsoft.com/office/powerpoint/2010/main" val="5023178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extBox 1"/>
          <p:cNvSpPr txBox="1"/>
          <p:nvPr/>
        </p:nvSpPr>
        <p:spPr>
          <a:xfrm>
            <a:off x="439615" y="404446"/>
            <a:ext cx="11271739" cy="6401753"/>
          </a:xfrm>
          <a:prstGeom prst="rect">
            <a:avLst/>
          </a:prstGeom>
          <a:noFill/>
        </p:spPr>
        <p:txBody>
          <a:bodyPr wrap="square" rtlCol="0">
            <a:spAutoFit/>
          </a:bodyPr>
          <a:lstStyle/>
          <a:p>
            <a:pPr lvl="0"/>
            <a:r>
              <a:rPr lang="en-US" sz="2800" dirty="0" smtClean="0">
                <a:solidFill>
                  <a:srgbClr val="82E99C"/>
                </a:solidFill>
                <a:latin typeface="Futura Medium" charset="0"/>
                <a:ea typeface="Futura Medium" charset="0"/>
                <a:cs typeface="Futura Medium" charset="0"/>
              </a:rPr>
              <a:t>References</a:t>
            </a:r>
            <a:endParaRPr lang="en-US" sz="2800" dirty="0">
              <a:solidFill>
                <a:srgbClr val="82E99C"/>
              </a:solidFill>
              <a:latin typeface="Futura Medium" charset="0"/>
              <a:ea typeface="Futura Medium" charset="0"/>
              <a:cs typeface="Futura Medium" charset="0"/>
            </a:endParaRPr>
          </a:p>
          <a:p>
            <a:pPr lvl="0"/>
            <a:endParaRPr lang="en-US" sz="2800" dirty="0">
              <a:solidFill>
                <a:srgbClr val="82E99C"/>
              </a:solidFill>
              <a:latin typeface="Futura Medium" charset="0"/>
              <a:ea typeface="Futura Medium" charset="0"/>
              <a:cs typeface="Futura Medium" charset="0"/>
            </a:endParaRPr>
          </a:p>
          <a:p>
            <a:pPr lvl="0"/>
            <a:r>
              <a:rPr lang="en-US" sz="2800" dirty="0">
                <a:solidFill>
                  <a:srgbClr val="82E99C"/>
                </a:solidFill>
                <a:latin typeface="Futura Medium" charset="0"/>
                <a:ea typeface="Futura Medium" charset="0"/>
                <a:cs typeface="Futura Medium" charset="0"/>
              </a:rPr>
              <a:t>Mitosis summary </a:t>
            </a:r>
            <a:r>
              <a:rPr lang="en-US" sz="2800" dirty="0">
                <a:solidFill>
                  <a:schemeClr val="bg1"/>
                </a:solidFill>
                <a:latin typeface="Futura Medium" charset="0"/>
                <a:ea typeface="Futura Medium" charset="0"/>
                <a:cs typeface="Futura Medium" charset="0"/>
                <a:hlinkClick r:id="rId2"/>
              </a:rPr>
              <a:t>https://</a:t>
            </a:r>
            <a:r>
              <a:rPr lang="en-US" sz="2800" dirty="0" smtClean="0">
                <a:solidFill>
                  <a:schemeClr val="bg1"/>
                </a:solidFill>
                <a:latin typeface="Futura Medium" charset="0"/>
                <a:ea typeface="Futura Medium" charset="0"/>
                <a:cs typeface="Futura Medium" charset="0"/>
                <a:hlinkClick r:id="rId2"/>
              </a:rPr>
              <a:t>www.youtube.com/watch?v=pOsAbTi9tHw</a:t>
            </a:r>
            <a:endParaRPr lang="en-US" sz="2800" dirty="0" smtClean="0">
              <a:solidFill>
                <a:schemeClr val="bg1"/>
              </a:solidFill>
              <a:latin typeface="Futura Medium" charset="0"/>
              <a:ea typeface="Futura Medium" charset="0"/>
              <a:cs typeface="Futura Medium" charset="0"/>
            </a:endParaRPr>
          </a:p>
          <a:p>
            <a:pPr lvl="0"/>
            <a:endParaRPr lang="en-US" sz="2800" dirty="0">
              <a:solidFill>
                <a:schemeClr val="bg1"/>
              </a:solidFill>
              <a:latin typeface="Futura Medium" charset="0"/>
              <a:ea typeface="Futura Medium" charset="0"/>
              <a:cs typeface="Futura Medium" charset="0"/>
            </a:endParaRPr>
          </a:p>
          <a:p>
            <a:pPr lvl="0"/>
            <a:r>
              <a:rPr lang="en-US" sz="2800" dirty="0">
                <a:solidFill>
                  <a:srgbClr val="82E99C"/>
                </a:solidFill>
                <a:latin typeface="Futura Medium" charset="0"/>
                <a:ea typeface="Futura Medium" charset="0"/>
                <a:cs typeface="Futura Medium" charset="0"/>
              </a:rPr>
              <a:t>Meiosis summary </a:t>
            </a:r>
            <a:r>
              <a:rPr lang="en-US" sz="2800" dirty="0">
                <a:solidFill>
                  <a:srgbClr val="82E99C"/>
                </a:solidFill>
                <a:latin typeface="Futura Medium" charset="0"/>
                <a:ea typeface="Futura Medium" charset="0"/>
                <a:cs typeface="Futura Medium" charset="0"/>
                <a:hlinkClick r:id="rId3"/>
              </a:rPr>
              <a:t>https://</a:t>
            </a:r>
            <a:r>
              <a:rPr lang="en-US" sz="2800" dirty="0" smtClean="0">
                <a:solidFill>
                  <a:srgbClr val="82E99C"/>
                </a:solidFill>
                <a:latin typeface="Futura Medium" charset="0"/>
                <a:ea typeface="Futura Medium" charset="0"/>
                <a:cs typeface="Futura Medium" charset="0"/>
                <a:hlinkClick r:id="rId3"/>
              </a:rPr>
              <a:t>www.youtube.com/watch?v=hOuzYLNEuA4</a:t>
            </a:r>
            <a:endParaRPr lang="en-US" sz="2800" dirty="0" smtClean="0">
              <a:solidFill>
                <a:srgbClr val="82E99C"/>
              </a:solidFill>
              <a:latin typeface="Futura Medium" charset="0"/>
              <a:ea typeface="Futura Medium" charset="0"/>
              <a:cs typeface="Futura Medium" charset="0"/>
            </a:endParaRPr>
          </a:p>
          <a:p>
            <a:pPr lvl="0"/>
            <a:endParaRPr lang="en-US" sz="2800" dirty="0" smtClean="0">
              <a:solidFill>
                <a:srgbClr val="82E99C"/>
              </a:solidFill>
              <a:latin typeface="Futura Medium" charset="0"/>
              <a:ea typeface="Futura Medium" charset="0"/>
              <a:cs typeface="Futura Medium" charset="0"/>
            </a:endParaRPr>
          </a:p>
          <a:p>
            <a:pPr lvl="0"/>
            <a:r>
              <a:rPr lang="en-US" sz="2800" dirty="0" smtClean="0">
                <a:solidFill>
                  <a:srgbClr val="82E99C"/>
                </a:solidFill>
                <a:latin typeface="Futura Medium" charset="0"/>
                <a:ea typeface="Futura Medium" charset="0"/>
                <a:cs typeface="Futura Medium" charset="0"/>
              </a:rPr>
              <a:t>DNA extraction</a:t>
            </a:r>
          </a:p>
          <a:p>
            <a:pPr lvl="0"/>
            <a:r>
              <a:rPr lang="en-US" sz="2800" dirty="0" smtClean="0">
                <a:solidFill>
                  <a:srgbClr val="82E99C"/>
                </a:solidFill>
                <a:latin typeface="Futura Medium" charset="0"/>
                <a:ea typeface="Futura Medium" charset="0"/>
                <a:cs typeface="Futura Medium" charset="0"/>
                <a:hlinkClick r:id="rId4"/>
              </a:rPr>
              <a:t>http://learn.genetics.utah.edu/content/labs/extraction/</a:t>
            </a:r>
            <a:endParaRPr lang="en-US" sz="2800" dirty="0" smtClean="0">
              <a:solidFill>
                <a:srgbClr val="82E99C"/>
              </a:solidFill>
              <a:latin typeface="Futura Medium" charset="0"/>
              <a:ea typeface="Futura Medium" charset="0"/>
              <a:cs typeface="Futura Medium" charset="0"/>
            </a:endParaRPr>
          </a:p>
          <a:p>
            <a:pPr lvl="0"/>
            <a:endParaRPr lang="en-US" sz="2800" dirty="0">
              <a:solidFill>
                <a:srgbClr val="82E99C"/>
              </a:solidFill>
              <a:latin typeface="Futura Medium" charset="0"/>
              <a:ea typeface="Futura Medium" charset="0"/>
              <a:cs typeface="Futura Medium" charset="0"/>
            </a:endParaRPr>
          </a:p>
          <a:p>
            <a:pPr lvl="0"/>
            <a:r>
              <a:rPr lang="en-US" sz="2800" dirty="0" err="1">
                <a:solidFill>
                  <a:srgbClr val="82E99C"/>
                </a:solidFill>
                <a:latin typeface="Futura Medium" charset="0"/>
                <a:ea typeface="Futura Medium" charset="0"/>
                <a:cs typeface="Futura Medium" charset="0"/>
              </a:rPr>
              <a:t>Phred</a:t>
            </a:r>
            <a:r>
              <a:rPr lang="en-US" sz="2800" dirty="0">
                <a:solidFill>
                  <a:srgbClr val="82E99C"/>
                </a:solidFill>
                <a:latin typeface="Futura Medium" charset="0"/>
                <a:ea typeface="Futura Medium" charset="0"/>
                <a:cs typeface="Futura Medium" charset="0"/>
              </a:rPr>
              <a:t> quality scores </a:t>
            </a:r>
            <a:r>
              <a:rPr lang="en-US" sz="2800" dirty="0">
                <a:solidFill>
                  <a:srgbClr val="82E99C"/>
                </a:solidFill>
                <a:latin typeface="Futura Medium" charset="0"/>
                <a:ea typeface="Futura Medium" charset="0"/>
                <a:cs typeface="Futura Medium" charset="0"/>
                <a:hlinkClick r:id="rId5"/>
              </a:rPr>
              <a:t>https://en.wikipedia.org/wiki/Phred_quality_score</a:t>
            </a:r>
            <a:endParaRPr lang="en-US" sz="2800" dirty="0">
              <a:solidFill>
                <a:srgbClr val="82E99C"/>
              </a:solidFill>
              <a:latin typeface="Futura Medium" charset="0"/>
              <a:ea typeface="Futura Medium" charset="0"/>
              <a:cs typeface="Futura Medium" charset="0"/>
            </a:endParaRPr>
          </a:p>
          <a:p>
            <a:pPr lvl="0"/>
            <a:endParaRPr lang="en-US" sz="2800" dirty="0">
              <a:solidFill>
                <a:srgbClr val="82E99C"/>
              </a:solidFill>
              <a:latin typeface="Futura Medium" charset="0"/>
              <a:ea typeface="Futura Medium" charset="0"/>
              <a:cs typeface="Futura Medium" charset="0"/>
            </a:endParaRPr>
          </a:p>
          <a:p>
            <a:pPr lvl="0"/>
            <a:endParaRPr lang="en-US" sz="2800" dirty="0">
              <a:solidFill>
                <a:srgbClr val="82E99C"/>
              </a:solidFill>
              <a:latin typeface="Futura Medium" charset="0"/>
              <a:ea typeface="Futura Medium" charset="0"/>
              <a:cs typeface="Futura Medium" charset="0"/>
            </a:endParaRPr>
          </a:p>
          <a:p>
            <a:endParaRPr lang="en-US" dirty="0">
              <a:solidFill>
                <a:srgbClr val="82E99C"/>
              </a:solidFill>
              <a:latin typeface="Futura Medium" charset="0"/>
              <a:ea typeface="Futura Medium" charset="0"/>
              <a:cs typeface="Futura Medium" charset="0"/>
            </a:endParaRPr>
          </a:p>
        </p:txBody>
      </p:sp>
    </p:spTree>
    <p:extLst>
      <p:ext uri="{BB962C8B-B14F-4D97-AF65-F5344CB8AC3E}">
        <p14:creationId xmlns:p14="http://schemas.microsoft.com/office/powerpoint/2010/main" val="7046926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extBox 1"/>
          <p:cNvSpPr txBox="1"/>
          <p:nvPr/>
        </p:nvSpPr>
        <p:spPr>
          <a:xfrm>
            <a:off x="474785" y="404446"/>
            <a:ext cx="11078307" cy="954107"/>
          </a:xfrm>
          <a:prstGeom prst="rect">
            <a:avLst/>
          </a:prstGeom>
          <a:noFill/>
        </p:spPr>
        <p:txBody>
          <a:bodyPr wrap="square" rtlCol="0">
            <a:spAutoFit/>
          </a:bodyPr>
          <a:lstStyle/>
          <a:p>
            <a:pPr algn="ctr"/>
            <a:r>
              <a:rPr lang="en-US" sz="2800" dirty="0" smtClean="0">
                <a:solidFill>
                  <a:srgbClr val="82E99C"/>
                </a:solidFill>
                <a:latin typeface="Futura Medium" charset="0"/>
                <a:ea typeface="Futura Medium" charset="0"/>
                <a:cs typeface="Futura Medium" charset="0"/>
              </a:rPr>
              <a:t>QUESTIONS?</a:t>
            </a:r>
          </a:p>
          <a:p>
            <a:pPr algn="ctr"/>
            <a:r>
              <a:rPr lang="en-US" sz="2800" dirty="0" smtClean="0">
                <a:solidFill>
                  <a:srgbClr val="82E99C"/>
                </a:solidFill>
                <a:latin typeface="Futura Medium" charset="0"/>
                <a:ea typeface="Futura Medium" charset="0"/>
                <a:cs typeface="Futura Medium" charset="0"/>
              </a:rPr>
              <a:t>Add here!</a:t>
            </a:r>
            <a:endParaRPr lang="en-US" sz="2800" dirty="0">
              <a:solidFill>
                <a:srgbClr val="82E99C"/>
              </a:solidFill>
              <a:latin typeface="Futura Medium" charset="0"/>
              <a:ea typeface="Futura Medium" charset="0"/>
              <a:cs typeface="Futura Medium" charset="0"/>
            </a:endParaRPr>
          </a:p>
        </p:txBody>
      </p:sp>
    </p:spTree>
    <p:extLst>
      <p:ext uri="{BB962C8B-B14F-4D97-AF65-F5344CB8AC3E}">
        <p14:creationId xmlns:p14="http://schemas.microsoft.com/office/powerpoint/2010/main" val="19259700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a:t>
            </a:r>
            <a:r>
              <a:rPr lang="en-US" dirty="0" smtClean="0"/>
              <a:t>		</a:t>
            </a:r>
            <a:r>
              <a:rPr lang="en-US" sz="4000" dirty="0" smtClean="0">
                <a:solidFill>
                  <a:srgbClr val="82E99C"/>
                </a:solidFill>
                <a:latin typeface="Futura Medium" charset="0"/>
                <a:ea typeface="Futura Medium" charset="0"/>
                <a:cs typeface="Futura Medium" charset="0"/>
              </a:rPr>
              <a:t>where </a:t>
            </a:r>
            <a:r>
              <a:rPr lang="en-US" sz="4000" dirty="0">
                <a:solidFill>
                  <a:srgbClr val="82E99C"/>
                </a:solidFill>
                <a:latin typeface="Futura Medium" charset="0"/>
                <a:ea typeface="Futura Medium" charset="0"/>
                <a:cs typeface="Futura Medium" charset="0"/>
              </a:rPr>
              <a:t>we can work</a:t>
            </a:r>
            <a:r>
              <a:rPr lang="en-US" sz="4000" dirty="0">
                <a:latin typeface="Futura Medium" charset="0"/>
                <a:ea typeface="Futura Medium" charset="0"/>
                <a:cs typeface="Futura Medium" charset="0"/>
              </a:rPr>
              <a:t/>
            </a:r>
            <a:br>
              <a:rPr lang="en-US" sz="4000" dirty="0">
                <a:latin typeface="Futura Medium" charset="0"/>
                <a:ea typeface="Futura Medium" charset="0"/>
                <a:cs typeface="Futura Medium" charset="0"/>
              </a:rPr>
            </a:br>
            <a:endParaRPr lang="en-US" sz="4000" dirty="0">
              <a:latin typeface="Futura Medium" charset="0"/>
              <a:ea typeface="Futura Medium" charset="0"/>
              <a:cs typeface="Futura Medium"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3678" y="1529862"/>
            <a:ext cx="8845060" cy="4647101"/>
          </a:xfrm>
        </p:spPr>
      </p:pic>
      <p:sp>
        <p:nvSpPr>
          <p:cNvPr id="7" name="TextBox 6"/>
          <p:cNvSpPr txBox="1"/>
          <p:nvPr/>
        </p:nvSpPr>
        <p:spPr>
          <a:xfrm>
            <a:off x="0" y="6400800"/>
            <a:ext cx="12192000" cy="646331"/>
          </a:xfrm>
          <a:prstGeom prst="rect">
            <a:avLst/>
          </a:prstGeom>
          <a:noFill/>
        </p:spPr>
        <p:txBody>
          <a:bodyPr wrap="square" rtlCol="0">
            <a:spAutoFit/>
          </a:bodyPr>
          <a:lstStyle/>
          <a:p>
            <a:pPr algn="ctr"/>
            <a:r>
              <a:rPr lang="en-US" dirty="0" smtClean="0">
                <a:solidFill>
                  <a:schemeClr val="accent2"/>
                </a:solidFill>
                <a:latin typeface="Futura Medium" charset="0"/>
                <a:ea typeface="Futura Medium" charset="0"/>
                <a:cs typeface="Futura Medium" charset="0"/>
              </a:rPr>
              <a:t>Image Credit</a:t>
            </a:r>
            <a:r>
              <a:rPr lang="en-US" dirty="0">
                <a:solidFill>
                  <a:schemeClr val="accent2"/>
                </a:solidFill>
                <a:latin typeface="Futura Medium" charset="0"/>
                <a:ea typeface="Futura Medium" charset="0"/>
                <a:cs typeface="Futura Medium" charset="0"/>
              </a:rPr>
              <a:t>: </a:t>
            </a:r>
            <a:r>
              <a:rPr lang="en-US" dirty="0" smtClean="0">
                <a:solidFill>
                  <a:schemeClr val="accent2"/>
                </a:solidFill>
                <a:latin typeface="Futura Medium" charset="0"/>
                <a:ea typeface="Futura Medium" charset="0"/>
                <a:cs typeface="Futura Medium" charset="0"/>
                <a:hlinkClick r:id="rId3"/>
              </a:rPr>
              <a:t>bioinformaticians: They can work from anywhere</a:t>
            </a:r>
            <a:r>
              <a:rPr lang="en-US" dirty="0" smtClean="0">
                <a:solidFill>
                  <a:schemeClr val="accent2"/>
                </a:solidFill>
                <a:latin typeface="Futura Medium" charset="0"/>
                <a:ea typeface="Futura Medium" charset="0"/>
                <a:cs typeface="Futura Medium" charset="0"/>
              </a:rPr>
              <a:t>, </a:t>
            </a:r>
            <a:r>
              <a:rPr lang="en-US" dirty="0" err="1">
                <a:solidFill>
                  <a:schemeClr val="accent2"/>
                </a:solidFill>
                <a:latin typeface="Futura Medium" charset="0"/>
                <a:ea typeface="Futura Medium" charset="0"/>
                <a:cs typeface="Futura Medium" charset="0"/>
              </a:rPr>
              <a:t>www.biocomicals.com</a:t>
            </a:r>
            <a:r>
              <a:rPr lang="en-US" dirty="0">
                <a:solidFill>
                  <a:schemeClr val="accent2"/>
                </a:solidFill>
                <a:latin typeface="Futura Medium" charset="0"/>
                <a:ea typeface="Futura Medium" charset="0"/>
                <a:cs typeface="Futura Medium" charset="0"/>
              </a:rPr>
              <a:t>, </a:t>
            </a:r>
            <a:r>
              <a:rPr lang="en-US" dirty="0" err="1">
                <a:solidFill>
                  <a:schemeClr val="accent2"/>
                </a:solidFill>
                <a:latin typeface="Futura Medium" charset="0"/>
                <a:ea typeface="Futura Medium" charset="0"/>
                <a:cs typeface="Futura Medium" charset="0"/>
              </a:rPr>
              <a:t>Alper</a:t>
            </a:r>
            <a:r>
              <a:rPr lang="en-US" dirty="0">
                <a:solidFill>
                  <a:schemeClr val="accent2"/>
                </a:solidFill>
                <a:latin typeface="Futura Medium" charset="0"/>
                <a:ea typeface="Futura Medium" charset="0"/>
                <a:cs typeface="Futura Medium" charset="0"/>
              </a:rPr>
              <a:t> </a:t>
            </a:r>
            <a:r>
              <a:rPr lang="en-US" dirty="0" err="1">
                <a:solidFill>
                  <a:schemeClr val="accent2"/>
                </a:solidFill>
                <a:latin typeface="Futura Medium" charset="0"/>
                <a:ea typeface="Futura Medium" charset="0"/>
                <a:cs typeface="Futura Medium" charset="0"/>
              </a:rPr>
              <a:t>Uzun</a:t>
            </a:r>
            <a:r>
              <a:rPr lang="en-US" dirty="0">
                <a:solidFill>
                  <a:schemeClr val="accent2"/>
                </a:solidFill>
                <a:latin typeface="Futura Medium" charset="0"/>
                <a:ea typeface="Futura Medium" charset="0"/>
                <a:cs typeface="Futura Medium" charset="0"/>
              </a:rPr>
              <a:t>, PhD</a:t>
            </a:r>
            <a:r>
              <a:rPr lang="en-US" dirty="0">
                <a:latin typeface="Futura Medium" charset="0"/>
                <a:ea typeface="Futura Medium" charset="0"/>
                <a:cs typeface="Futura Medium" charset="0"/>
              </a:rPr>
              <a:t>.</a:t>
            </a:r>
          </a:p>
          <a:p>
            <a:pPr algn="ctr"/>
            <a:endParaRPr lang="en-US" dirty="0">
              <a:latin typeface="Futura Medium" charset="0"/>
              <a:ea typeface="Futura Medium" charset="0"/>
              <a:cs typeface="Futura Medium" charset="0"/>
            </a:endParaRPr>
          </a:p>
        </p:txBody>
      </p:sp>
    </p:spTree>
    <p:extLst>
      <p:ext uri="{BB962C8B-B14F-4D97-AF65-F5344CB8AC3E}">
        <p14:creationId xmlns:p14="http://schemas.microsoft.com/office/powerpoint/2010/main" val="11201453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75E994"/>
                </a:solidFill>
                <a:latin typeface="Futura Medium" charset="0"/>
                <a:ea typeface="Futura Medium" charset="0"/>
                <a:cs typeface="Futura Medium" charset="0"/>
              </a:rPr>
              <a:t>Cell and Molecular biology basics</a:t>
            </a:r>
            <a:endParaRPr lang="en-US" dirty="0">
              <a:solidFill>
                <a:srgbClr val="75E994"/>
              </a:solidFill>
              <a:latin typeface="Futura Medium" charset="0"/>
              <a:ea typeface="Futura Medium" charset="0"/>
              <a:cs typeface="Futura Medium" charset="0"/>
            </a:endParaRPr>
          </a:p>
        </p:txBody>
      </p:sp>
      <p:sp>
        <p:nvSpPr>
          <p:cNvPr id="3" name="Text Placeholder 2"/>
          <p:cNvSpPr>
            <a:spLocks noGrp="1"/>
          </p:cNvSpPr>
          <p:nvPr>
            <p:ph type="body" idx="1"/>
          </p:nvPr>
        </p:nvSpPr>
        <p:spPr>
          <a:xfrm>
            <a:off x="839788" y="1436914"/>
            <a:ext cx="5157787" cy="1068161"/>
          </a:xfrm>
        </p:spPr>
        <p:txBody>
          <a:bodyPr/>
          <a:lstStyle/>
          <a:p>
            <a:r>
              <a:rPr lang="en-US" dirty="0" smtClean="0">
                <a:solidFill>
                  <a:srgbClr val="82E99C"/>
                </a:solidFill>
                <a:latin typeface="Futura Medium" charset="0"/>
                <a:ea typeface="Futura Medium" charset="0"/>
                <a:cs typeface="Futura Medium" charset="0"/>
              </a:rPr>
              <a:t> </a:t>
            </a:r>
            <a:r>
              <a:rPr lang="en-US" b="0" dirty="0" smtClean="0">
                <a:solidFill>
                  <a:srgbClr val="82E99C"/>
                </a:solidFill>
                <a:latin typeface="Futura Medium" charset="0"/>
                <a:ea typeface="Futura Medium" charset="0"/>
                <a:cs typeface="Futura Medium" charset="0"/>
              </a:rPr>
              <a:t>Cell made up of parts to function </a:t>
            </a:r>
          </a:p>
          <a:p>
            <a:r>
              <a:rPr lang="en-US" b="0" dirty="0" smtClean="0">
                <a:solidFill>
                  <a:srgbClr val="82E99C"/>
                </a:solidFill>
                <a:latin typeface="Futura Medium" charset="0"/>
                <a:ea typeface="Futura Medium" charset="0"/>
                <a:cs typeface="Futura Medium" charset="0"/>
              </a:rPr>
              <a:t> Part 2 and Part 9 important why?</a:t>
            </a:r>
            <a:endParaRPr lang="en-US" b="0" dirty="0">
              <a:solidFill>
                <a:srgbClr val="82E99C"/>
              </a:solidFill>
              <a:latin typeface="Futura Medium" charset="0"/>
              <a:ea typeface="Futura Medium" charset="0"/>
              <a:cs typeface="Futura Medium" charset="0"/>
            </a:endParaRP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2780893"/>
            <a:ext cx="5157787" cy="3132952"/>
          </a:xfrm>
        </p:spPr>
      </p:pic>
      <p:sp>
        <p:nvSpPr>
          <p:cNvPr id="5" name="Text Placeholder 4"/>
          <p:cNvSpPr>
            <a:spLocks noGrp="1"/>
          </p:cNvSpPr>
          <p:nvPr>
            <p:ph type="body" sz="quarter" idx="3"/>
          </p:nvPr>
        </p:nvSpPr>
        <p:spPr>
          <a:xfrm>
            <a:off x="6172200" y="1507255"/>
            <a:ext cx="5183188" cy="857024"/>
          </a:xfrm>
        </p:spPr>
        <p:txBody>
          <a:bodyPr/>
          <a:lstStyle/>
          <a:p>
            <a:r>
              <a:rPr lang="en-US" b="0" dirty="0" smtClean="0">
                <a:solidFill>
                  <a:srgbClr val="75E994"/>
                </a:solidFill>
                <a:latin typeface="Futura Medium" charset="0"/>
                <a:ea typeface="Futura Medium" charset="0"/>
                <a:cs typeface="Futura Medium" charset="0"/>
              </a:rPr>
              <a:t>A restaurant also requires parts to function</a:t>
            </a:r>
            <a:endParaRPr lang="en-US" b="0" dirty="0">
              <a:solidFill>
                <a:srgbClr val="75E994"/>
              </a:solidFill>
              <a:latin typeface="Futura Medium" charset="0"/>
              <a:ea typeface="Futura Medium" charset="0"/>
              <a:cs typeface="Futura Medium" charset="0"/>
            </a:endParaRPr>
          </a:p>
        </p:txBody>
      </p:sp>
      <p:pic>
        <p:nvPicPr>
          <p:cNvPr id="4" name="Content Placeholder 3"/>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97252" y="2505075"/>
            <a:ext cx="4933084" cy="3684588"/>
          </a:xfrm>
        </p:spPr>
      </p:pic>
      <p:sp>
        <p:nvSpPr>
          <p:cNvPr id="6" name="TextBox 5"/>
          <p:cNvSpPr txBox="1"/>
          <p:nvPr/>
        </p:nvSpPr>
        <p:spPr>
          <a:xfrm>
            <a:off x="5662247" y="6400800"/>
            <a:ext cx="6529754" cy="369332"/>
          </a:xfrm>
          <a:prstGeom prst="rect">
            <a:avLst/>
          </a:prstGeom>
          <a:noFill/>
        </p:spPr>
        <p:txBody>
          <a:bodyPr wrap="square" rtlCol="0">
            <a:spAutoFit/>
          </a:bodyPr>
          <a:lstStyle/>
          <a:p>
            <a:r>
              <a:rPr lang="en-US" dirty="0" smtClean="0">
                <a:solidFill>
                  <a:schemeClr val="accent2"/>
                </a:solidFill>
                <a:latin typeface="Futura Medium" charset="0"/>
                <a:ea typeface="Futura Medium" charset="0"/>
                <a:cs typeface="Futura Medium" charset="0"/>
              </a:rPr>
              <a:t>Image credit: </a:t>
            </a:r>
            <a:r>
              <a:rPr lang="en-US" dirty="0" err="1" smtClean="0">
                <a:solidFill>
                  <a:schemeClr val="accent2"/>
                </a:solidFill>
                <a:latin typeface="Futura Medium" charset="0"/>
                <a:ea typeface="Futura Medium" charset="0"/>
                <a:cs typeface="Futura Medium" charset="0"/>
              </a:rPr>
              <a:t>Mainye</a:t>
            </a:r>
            <a:r>
              <a:rPr lang="en-US" dirty="0" smtClean="0">
                <a:solidFill>
                  <a:schemeClr val="accent2"/>
                </a:solidFill>
                <a:latin typeface="Futura Medium" charset="0"/>
                <a:ea typeface="Futura Medium" charset="0"/>
                <a:cs typeface="Futura Medium" charset="0"/>
              </a:rPr>
              <a:t> Ben @Rolf’s Place, </a:t>
            </a:r>
            <a:r>
              <a:rPr lang="en-US" dirty="0" err="1" smtClean="0">
                <a:solidFill>
                  <a:schemeClr val="accent2"/>
                </a:solidFill>
                <a:latin typeface="Futura Medium" charset="0"/>
                <a:ea typeface="Futura Medium" charset="0"/>
                <a:cs typeface="Futura Medium" charset="0"/>
              </a:rPr>
              <a:t>Masai</a:t>
            </a:r>
            <a:r>
              <a:rPr lang="en-US" dirty="0" smtClean="0">
                <a:solidFill>
                  <a:schemeClr val="accent2"/>
                </a:solidFill>
                <a:latin typeface="Futura Medium" charset="0"/>
                <a:ea typeface="Futura Medium" charset="0"/>
                <a:cs typeface="Futura Medium" charset="0"/>
              </a:rPr>
              <a:t> Lodge Road</a:t>
            </a:r>
            <a:endParaRPr lang="en-US" dirty="0">
              <a:solidFill>
                <a:schemeClr val="accent2"/>
              </a:solidFill>
              <a:latin typeface="Futura Medium" charset="0"/>
              <a:ea typeface="Futura Medium" charset="0"/>
              <a:cs typeface="Futura Medium" charset="0"/>
            </a:endParaRPr>
          </a:p>
        </p:txBody>
      </p:sp>
      <p:sp>
        <p:nvSpPr>
          <p:cNvPr id="8" name="TextBox 7"/>
          <p:cNvSpPr txBox="1"/>
          <p:nvPr/>
        </p:nvSpPr>
        <p:spPr>
          <a:xfrm>
            <a:off x="211015" y="6189664"/>
            <a:ext cx="5644662" cy="523220"/>
          </a:xfrm>
          <a:prstGeom prst="rect">
            <a:avLst/>
          </a:prstGeom>
          <a:noFill/>
        </p:spPr>
        <p:txBody>
          <a:bodyPr wrap="square" rtlCol="0">
            <a:spAutoFit/>
          </a:bodyPr>
          <a:lstStyle/>
          <a:p>
            <a:r>
              <a:rPr lang="en-US" sz="1400" dirty="0">
                <a:solidFill>
                  <a:schemeClr val="accent2"/>
                </a:solidFill>
                <a:latin typeface="Futura Medium" charset="0"/>
                <a:ea typeface="Futura Medium" charset="0"/>
                <a:cs typeface="Futura Medium" charset="0"/>
              </a:rPr>
              <a:t>By </a:t>
            </a:r>
            <a:r>
              <a:rPr lang="en-US" sz="1400" dirty="0" err="1">
                <a:solidFill>
                  <a:schemeClr val="accent2"/>
                </a:solidFill>
                <a:latin typeface="Futura Medium" charset="0"/>
                <a:ea typeface="Futura Medium" charset="0"/>
                <a:cs typeface="Futura Medium" charset="0"/>
              </a:rPr>
              <a:t>MesserWoland</a:t>
            </a:r>
            <a:r>
              <a:rPr lang="en-US" sz="1400" dirty="0">
                <a:solidFill>
                  <a:schemeClr val="accent2"/>
                </a:solidFill>
                <a:latin typeface="Futura Medium" charset="0"/>
                <a:ea typeface="Futura Medium" charset="0"/>
                <a:cs typeface="Futura Medium" charset="0"/>
              </a:rPr>
              <a:t> and Szczepan1990 (Own work (</a:t>
            </a:r>
            <a:r>
              <a:rPr lang="en-US" sz="1400" dirty="0" err="1">
                <a:solidFill>
                  <a:schemeClr val="accent2"/>
                </a:solidFill>
                <a:latin typeface="Futura Medium" charset="0"/>
                <a:ea typeface="Futura Medium" charset="0"/>
                <a:cs typeface="Futura Medium" charset="0"/>
              </a:rPr>
              <a:t>Inkscape</a:t>
            </a:r>
            <a:r>
              <a:rPr lang="en-US" sz="1400" dirty="0">
                <a:solidFill>
                  <a:schemeClr val="accent2"/>
                </a:solidFill>
                <a:latin typeface="Futura Medium" charset="0"/>
                <a:ea typeface="Futura Medium" charset="0"/>
                <a:cs typeface="Futura Medium" charset="0"/>
              </a:rPr>
              <a:t> created)) [GFDL (http://</a:t>
            </a:r>
            <a:r>
              <a:rPr lang="en-US" sz="1400" dirty="0" err="1">
                <a:solidFill>
                  <a:schemeClr val="accent2"/>
                </a:solidFill>
                <a:latin typeface="Futura Medium" charset="0"/>
                <a:ea typeface="Futura Medium" charset="0"/>
                <a:cs typeface="Futura Medium" charset="0"/>
              </a:rPr>
              <a:t>www.gnu.org</a:t>
            </a:r>
            <a:r>
              <a:rPr lang="en-US" sz="1400" dirty="0">
                <a:solidFill>
                  <a:schemeClr val="accent2"/>
                </a:solidFill>
                <a:latin typeface="Futura Medium" charset="0"/>
                <a:ea typeface="Futura Medium" charset="0"/>
                <a:cs typeface="Futura Medium" charset="0"/>
              </a:rPr>
              <a:t>/</a:t>
            </a:r>
            <a:r>
              <a:rPr lang="en-US" sz="1400" dirty="0" err="1">
                <a:solidFill>
                  <a:schemeClr val="accent2"/>
                </a:solidFill>
                <a:latin typeface="Futura Medium" charset="0"/>
                <a:ea typeface="Futura Medium" charset="0"/>
                <a:cs typeface="Futura Medium" charset="0"/>
              </a:rPr>
              <a:t>copyleft</a:t>
            </a:r>
            <a:r>
              <a:rPr lang="en-US" sz="1400" dirty="0">
                <a:solidFill>
                  <a:schemeClr val="accent2"/>
                </a:solidFill>
                <a:latin typeface="Futura Medium" charset="0"/>
                <a:ea typeface="Futura Medium" charset="0"/>
                <a:cs typeface="Futura Medium" charset="0"/>
              </a:rPr>
              <a:t>/</a:t>
            </a:r>
            <a:r>
              <a:rPr lang="en-US" sz="1400" dirty="0" err="1">
                <a:solidFill>
                  <a:schemeClr val="accent2"/>
                </a:solidFill>
                <a:latin typeface="Futura Medium" charset="0"/>
                <a:ea typeface="Futura Medium" charset="0"/>
                <a:cs typeface="Futura Medium" charset="0"/>
              </a:rPr>
              <a:t>fdl.html</a:t>
            </a:r>
            <a:r>
              <a:rPr lang="en-US" sz="1400" dirty="0" smtClean="0">
                <a:solidFill>
                  <a:schemeClr val="accent2"/>
                </a:solidFill>
                <a:latin typeface="Futura Medium" charset="0"/>
                <a:ea typeface="Futura Medium" charset="0"/>
                <a:cs typeface="Futura Medium" charset="0"/>
              </a:rPr>
              <a:t>)]</a:t>
            </a:r>
            <a:endParaRPr lang="en-US" sz="1400" dirty="0">
              <a:solidFill>
                <a:schemeClr val="accent2"/>
              </a:solidFill>
              <a:latin typeface="Futura Medium" charset="0"/>
              <a:ea typeface="Futura Medium" charset="0"/>
              <a:cs typeface="Futura Medium" charset="0"/>
            </a:endParaRPr>
          </a:p>
        </p:txBody>
      </p:sp>
    </p:spTree>
    <p:extLst>
      <p:ext uri="{BB962C8B-B14F-4D97-AF65-F5344CB8AC3E}">
        <p14:creationId xmlns:p14="http://schemas.microsoft.com/office/powerpoint/2010/main" val="6157927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extBox 1"/>
          <p:cNvSpPr txBox="1"/>
          <p:nvPr/>
        </p:nvSpPr>
        <p:spPr>
          <a:xfrm>
            <a:off x="158262" y="334108"/>
            <a:ext cx="6348046" cy="3108543"/>
          </a:xfrm>
          <a:prstGeom prst="rect">
            <a:avLst/>
          </a:prstGeom>
          <a:noFill/>
        </p:spPr>
        <p:txBody>
          <a:bodyPr wrap="square" rtlCol="0">
            <a:spAutoFit/>
          </a:bodyPr>
          <a:lstStyle/>
          <a:p>
            <a:r>
              <a:rPr lang="en-US" sz="2800" dirty="0" smtClean="0">
                <a:solidFill>
                  <a:srgbClr val="82E99C"/>
                </a:solidFill>
                <a:latin typeface="Futura Medium" charset="0"/>
                <a:ea typeface="Futura Medium" charset="0"/>
                <a:cs typeface="Futura Medium" charset="0"/>
              </a:rPr>
              <a:t>Part 2 is the Nucleus == Restaurant Manager</a:t>
            </a:r>
          </a:p>
          <a:p>
            <a:endParaRPr lang="en-US" sz="2800" dirty="0" smtClean="0">
              <a:solidFill>
                <a:srgbClr val="82E99C"/>
              </a:solidFill>
              <a:latin typeface="Futura Medium" charset="0"/>
              <a:ea typeface="Futura Medium" charset="0"/>
              <a:cs typeface="Futura Medium" charset="0"/>
            </a:endParaRPr>
          </a:p>
          <a:p>
            <a:r>
              <a:rPr lang="en-US" sz="2800" dirty="0" smtClean="0">
                <a:solidFill>
                  <a:srgbClr val="82E99C"/>
                </a:solidFill>
                <a:latin typeface="Futura Medium" charset="0"/>
                <a:ea typeface="Futura Medium" charset="0"/>
                <a:cs typeface="Futura Medium" charset="0"/>
              </a:rPr>
              <a:t>Nucleus controls activities of the cell</a:t>
            </a:r>
          </a:p>
          <a:p>
            <a:r>
              <a:rPr lang="en-US" sz="2800" dirty="0" smtClean="0">
                <a:solidFill>
                  <a:srgbClr val="82E99C"/>
                </a:solidFill>
                <a:latin typeface="Futura Medium" charset="0"/>
                <a:ea typeface="Futura Medium" charset="0"/>
                <a:cs typeface="Futura Medium" charset="0"/>
              </a:rPr>
              <a:t>Restaurant managers control what happens in a restaurant</a:t>
            </a:r>
          </a:p>
          <a:p>
            <a:endParaRPr lang="en-US" sz="2800" dirty="0">
              <a:latin typeface="Futura Medium" charset="0"/>
              <a:ea typeface="Futura Medium" charset="0"/>
              <a:cs typeface="Futura Medium" charset="0"/>
            </a:endParaRPr>
          </a:p>
        </p:txBody>
      </p:sp>
      <p:sp>
        <p:nvSpPr>
          <p:cNvPr id="3" name="TextBox 2"/>
          <p:cNvSpPr txBox="1"/>
          <p:nvPr/>
        </p:nvSpPr>
        <p:spPr>
          <a:xfrm>
            <a:off x="158262" y="3411415"/>
            <a:ext cx="5715000" cy="3108543"/>
          </a:xfrm>
          <a:prstGeom prst="rect">
            <a:avLst/>
          </a:prstGeom>
          <a:noFill/>
        </p:spPr>
        <p:txBody>
          <a:bodyPr wrap="square" rtlCol="0">
            <a:spAutoFit/>
          </a:bodyPr>
          <a:lstStyle/>
          <a:p>
            <a:r>
              <a:rPr lang="en-US" sz="2800" dirty="0" smtClean="0">
                <a:solidFill>
                  <a:srgbClr val="75E994"/>
                </a:solidFill>
                <a:latin typeface="Futura Medium" charset="0"/>
                <a:ea typeface="Futura Medium" charset="0"/>
                <a:cs typeface="Futura Medium" charset="0"/>
              </a:rPr>
              <a:t>Part 9 is the Mitochondria == power generator</a:t>
            </a:r>
          </a:p>
          <a:p>
            <a:endParaRPr lang="en-US" sz="2800" dirty="0" smtClean="0">
              <a:solidFill>
                <a:srgbClr val="75E994"/>
              </a:solidFill>
              <a:latin typeface="Futura Medium" charset="0"/>
              <a:ea typeface="Futura Medium" charset="0"/>
              <a:cs typeface="Futura Medium" charset="0"/>
            </a:endParaRPr>
          </a:p>
          <a:p>
            <a:r>
              <a:rPr lang="en-US" sz="2800" dirty="0" smtClean="0">
                <a:solidFill>
                  <a:srgbClr val="75E994"/>
                </a:solidFill>
                <a:latin typeface="Futura Medium" charset="0"/>
                <a:ea typeface="Futura Medium" charset="0"/>
                <a:cs typeface="Futura Medium" charset="0"/>
              </a:rPr>
              <a:t>The Mitochondria is the “power house of the cell”. It is</a:t>
            </a:r>
          </a:p>
          <a:p>
            <a:r>
              <a:rPr lang="en-US" sz="2800" dirty="0" smtClean="0">
                <a:solidFill>
                  <a:srgbClr val="75E994"/>
                </a:solidFill>
                <a:latin typeface="Futura Medium" charset="0"/>
                <a:ea typeface="Futura Medium" charset="0"/>
                <a:cs typeface="Futura Medium" charset="0"/>
              </a:rPr>
              <a:t>Where (energy) ATP is generated.</a:t>
            </a:r>
            <a:endParaRPr lang="en-US" sz="2800" dirty="0">
              <a:solidFill>
                <a:srgbClr val="75E994"/>
              </a:solidFill>
              <a:latin typeface="Futura Medium" charset="0"/>
              <a:ea typeface="Futura Medium" charset="0"/>
              <a:cs typeface="Futura Medium" charset="0"/>
            </a:endParaRPr>
          </a:p>
        </p:txBody>
      </p:sp>
    </p:spTree>
    <p:extLst>
      <p:ext uri="{BB962C8B-B14F-4D97-AF65-F5344CB8AC3E}">
        <p14:creationId xmlns:p14="http://schemas.microsoft.com/office/powerpoint/2010/main" val="8233977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82E99C"/>
                </a:solidFill>
                <a:latin typeface="Futura Medium" charset="0"/>
                <a:ea typeface="Futura Medium" charset="0"/>
                <a:cs typeface="Futura Medium" charset="0"/>
              </a:rPr>
              <a:t>DNA is compressed and coiled in histones to make the chromosome.</a:t>
            </a:r>
            <a:endParaRPr lang="en-US" dirty="0">
              <a:solidFill>
                <a:srgbClr val="82E99C"/>
              </a:solidFill>
              <a:latin typeface="Futura Medium" charset="0"/>
              <a:ea typeface="Futura Medium" charset="0"/>
              <a:cs typeface="Futura Medium"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7600" y="1825624"/>
            <a:ext cx="9434286" cy="4618719"/>
          </a:xfrm>
        </p:spPr>
      </p:pic>
    </p:spTree>
    <p:extLst>
      <p:ext uri="{BB962C8B-B14F-4D97-AF65-F5344CB8AC3E}">
        <p14:creationId xmlns:p14="http://schemas.microsoft.com/office/powerpoint/2010/main" val="4612741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
        <p:cNvGrpSpPr/>
        <p:nvPr/>
      </p:nvGrpSpPr>
      <p:grpSpPr>
        <a:xfrm>
          <a:off x="0" y="0"/>
          <a:ext cx="0" cy="0"/>
          <a:chOff x="0" y="0"/>
          <a:chExt cx="0" cy="0"/>
        </a:xfrm>
      </p:grpSpPr>
      <p:sp>
        <p:nvSpPr>
          <p:cNvPr id="2" name="TextBox 1"/>
          <p:cNvSpPr txBox="1"/>
          <p:nvPr/>
        </p:nvSpPr>
        <p:spPr>
          <a:xfrm>
            <a:off x="351692" y="422031"/>
            <a:ext cx="11535508" cy="6986528"/>
          </a:xfrm>
          <a:prstGeom prst="rect">
            <a:avLst/>
          </a:prstGeom>
          <a:noFill/>
        </p:spPr>
        <p:txBody>
          <a:bodyPr wrap="square" rtlCol="0">
            <a:spAutoFit/>
          </a:bodyPr>
          <a:lstStyle/>
          <a:p>
            <a:pPr algn="ctr"/>
            <a:r>
              <a:rPr lang="en-US" sz="2800" dirty="0" smtClean="0">
                <a:solidFill>
                  <a:srgbClr val="75E994"/>
                </a:solidFill>
                <a:latin typeface="Futura Medium" charset="0"/>
                <a:ea typeface="Futura Medium" charset="0"/>
                <a:cs typeface="Futura Medium" charset="0"/>
              </a:rPr>
              <a:t>Johann Friedrich </a:t>
            </a:r>
            <a:r>
              <a:rPr lang="en-US" sz="2800" dirty="0" err="1" smtClean="0">
                <a:solidFill>
                  <a:srgbClr val="75E994"/>
                </a:solidFill>
                <a:latin typeface="Futura Medium" charset="0"/>
                <a:ea typeface="Futura Medium" charset="0"/>
                <a:cs typeface="Futura Medium" charset="0"/>
              </a:rPr>
              <a:t>Meischer</a:t>
            </a:r>
            <a:r>
              <a:rPr lang="en-US" sz="2800" dirty="0" smtClean="0">
                <a:solidFill>
                  <a:srgbClr val="75E994"/>
                </a:solidFill>
                <a:latin typeface="Futura Medium" charset="0"/>
                <a:ea typeface="Futura Medium" charset="0"/>
                <a:cs typeface="Futura Medium" charset="0"/>
              </a:rPr>
              <a:t> </a:t>
            </a:r>
            <a:r>
              <a:rPr lang="fi-FI" sz="2800" dirty="0">
                <a:solidFill>
                  <a:srgbClr val="75E994"/>
                </a:solidFill>
                <a:latin typeface="Futura Medium" charset="0"/>
                <a:ea typeface="Futura Medium" charset="0"/>
                <a:cs typeface="Futura Medium" charset="0"/>
              </a:rPr>
              <a:t>(1870-1890)</a:t>
            </a:r>
            <a:endParaRPr lang="en-US" sz="2800" dirty="0" smtClean="0">
              <a:solidFill>
                <a:srgbClr val="75E994"/>
              </a:solidFill>
              <a:latin typeface="Futura Medium" charset="0"/>
              <a:ea typeface="Futura Medium" charset="0"/>
              <a:cs typeface="Futura Medium" charset="0"/>
            </a:endParaRPr>
          </a:p>
          <a:p>
            <a:pPr marL="285750" indent="-285750">
              <a:buFont typeface="Arial" charset="0"/>
              <a:buChar char="•"/>
            </a:pPr>
            <a:r>
              <a:rPr lang="en-US" sz="2800" dirty="0" smtClean="0">
                <a:solidFill>
                  <a:srgbClr val="75E994"/>
                </a:solidFill>
                <a:latin typeface="Futura Medium" charset="0"/>
                <a:ea typeface="Futura Medium" charset="0"/>
                <a:cs typeface="Futura Medium" charset="0"/>
              </a:rPr>
              <a:t>Determined what DNA is made of.</a:t>
            </a:r>
          </a:p>
          <a:p>
            <a:pPr marL="285750" indent="-285750">
              <a:buFont typeface="Arial" charset="0"/>
              <a:buChar char="•"/>
            </a:pPr>
            <a:r>
              <a:rPr lang="en-US" sz="2800" dirty="0">
                <a:solidFill>
                  <a:srgbClr val="75E994"/>
                </a:solidFill>
                <a:latin typeface="Futura Medium" charset="0"/>
                <a:ea typeface="Futura Medium" charset="0"/>
                <a:cs typeface="Futura Medium" charset="0"/>
              </a:rPr>
              <a:t>I</a:t>
            </a:r>
            <a:r>
              <a:rPr lang="en-US" sz="2800" dirty="0" smtClean="0">
                <a:solidFill>
                  <a:srgbClr val="75E994"/>
                </a:solidFill>
                <a:latin typeface="Futura Medium" charset="0"/>
                <a:ea typeface="Futura Medium" charset="0"/>
                <a:cs typeface="Futura Medium" charset="0"/>
              </a:rPr>
              <a:t>solated </a:t>
            </a:r>
            <a:r>
              <a:rPr lang="en-US" sz="2800" dirty="0">
                <a:solidFill>
                  <a:srgbClr val="75E994"/>
                </a:solidFill>
                <a:latin typeface="Futura Medium" charset="0"/>
                <a:ea typeface="Futura Medium" charset="0"/>
                <a:cs typeface="Futura Medium" charset="0"/>
              </a:rPr>
              <a:t>the nucleus of a </a:t>
            </a:r>
            <a:r>
              <a:rPr lang="en-US" sz="2800" dirty="0" smtClean="0">
                <a:solidFill>
                  <a:srgbClr val="75E994"/>
                </a:solidFill>
                <a:latin typeface="Futura Medium" charset="0"/>
                <a:ea typeface="Futura Medium" charset="0"/>
                <a:cs typeface="Futura Medium" charset="0"/>
              </a:rPr>
              <a:t>Leukocyte </a:t>
            </a:r>
            <a:r>
              <a:rPr lang="en-US" sz="2800" dirty="0">
                <a:solidFill>
                  <a:srgbClr val="75E994"/>
                </a:solidFill>
                <a:latin typeface="Futura Medium" charset="0"/>
                <a:ea typeface="Futura Medium" charset="0"/>
                <a:cs typeface="Futura Medium" charset="0"/>
              </a:rPr>
              <a:t>(had lipids(envelope), proteins and </a:t>
            </a:r>
            <a:r>
              <a:rPr lang="en-US" sz="2800" dirty="0" err="1">
                <a:solidFill>
                  <a:srgbClr val="75E994"/>
                </a:solidFill>
                <a:latin typeface="Futura Medium" charset="0"/>
                <a:ea typeface="Futura Medium" charset="0"/>
                <a:cs typeface="Futura Medium" charset="0"/>
              </a:rPr>
              <a:t>nuclein</a:t>
            </a:r>
            <a:r>
              <a:rPr lang="en-US" sz="2800" dirty="0" smtClean="0">
                <a:solidFill>
                  <a:srgbClr val="75E994"/>
                </a:solidFill>
                <a:latin typeface="Futura Medium" charset="0"/>
                <a:ea typeface="Futura Medium" charset="0"/>
                <a:cs typeface="Futura Medium" charset="0"/>
              </a:rPr>
              <a:t>.</a:t>
            </a:r>
          </a:p>
          <a:p>
            <a:pPr marL="285750" indent="-285750">
              <a:buFont typeface="Arial" charset="0"/>
              <a:buChar char="•"/>
            </a:pPr>
            <a:r>
              <a:rPr lang="en-US" sz="2800" dirty="0">
                <a:solidFill>
                  <a:srgbClr val="75E994"/>
                </a:solidFill>
                <a:latin typeface="Futura Medium" charset="0"/>
                <a:ea typeface="Futura Medium" charset="0"/>
                <a:cs typeface="Futura Medium" charset="0"/>
              </a:rPr>
              <a:t>Later he removed Lipids and Proteins. </a:t>
            </a:r>
            <a:r>
              <a:rPr lang="en-US" sz="2800" dirty="0" err="1">
                <a:solidFill>
                  <a:srgbClr val="75E994"/>
                </a:solidFill>
                <a:latin typeface="Futura Medium" charset="0"/>
                <a:ea typeface="Futura Medium" charset="0"/>
                <a:cs typeface="Futura Medium" charset="0"/>
              </a:rPr>
              <a:t>Nuclein</a:t>
            </a:r>
            <a:r>
              <a:rPr lang="en-US" sz="2800" dirty="0">
                <a:solidFill>
                  <a:srgbClr val="75E994"/>
                </a:solidFill>
                <a:latin typeface="Futura Medium" charset="0"/>
                <a:ea typeface="Futura Medium" charset="0"/>
                <a:cs typeface="Futura Medium" charset="0"/>
              </a:rPr>
              <a:t> broken down into phosphate PO</a:t>
            </a:r>
            <a:r>
              <a:rPr lang="en-US" sz="2800" baseline="-25000" dirty="0">
                <a:solidFill>
                  <a:srgbClr val="75E994"/>
                </a:solidFill>
                <a:latin typeface="Futura Medium" charset="0"/>
                <a:ea typeface="Futura Medium" charset="0"/>
                <a:cs typeface="Futura Medium" charset="0"/>
              </a:rPr>
              <a:t>4</a:t>
            </a:r>
            <a:r>
              <a:rPr lang="en-US" sz="2800" dirty="0">
                <a:solidFill>
                  <a:srgbClr val="75E994"/>
                </a:solidFill>
                <a:latin typeface="Futura Medium" charset="0"/>
                <a:ea typeface="Futura Medium" charset="0"/>
                <a:cs typeface="Futura Medium" charset="0"/>
              </a:rPr>
              <a:t> </a:t>
            </a:r>
            <a:r>
              <a:rPr lang="en-US" sz="2800" baseline="30000" dirty="0">
                <a:solidFill>
                  <a:srgbClr val="75E994"/>
                </a:solidFill>
                <a:latin typeface="Futura Medium" charset="0"/>
                <a:ea typeface="Futura Medium" charset="0"/>
                <a:cs typeface="Futura Medium" charset="0"/>
              </a:rPr>
              <a:t>3-</a:t>
            </a:r>
            <a:r>
              <a:rPr lang="en-US" sz="2800" dirty="0">
                <a:solidFill>
                  <a:srgbClr val="75E994"/>
                </a:solidFill>
                <a:latin typeface="Futura Medium" charset="0"/>
                <a:ea typeface="Futura Medium" charset="0"/>
                <a:cs typeface="Futura Medium" charset="0"/>
              </a:rPr>
              <a:t>, sugar and base (nitrogenous base)</a:t>
            </a:r>
          </a:p>
          <a:p>
            <a:pPr algn="ctr"/>
            <a:r>
              <a:rPr lang="en-US" sz="2800" dirty="0">
                <a:solidFill>
                  <a:srgbClr val="75E994"/>
                </a:solidFill>
                <a:latin typeface="Futura Medium" charset="0"/>
                <a:ea typeface="Futura Medium" charset="0"/>
                <a:cs typeface="Futura Medium" charset="0"/>
              </a:rPr>
              <a:t/>
            </a:r>
            <a:br>
              <a:rPr lang="en-US" sz="2800" dirty="0">
                <a:solidFill>
                  <a:srgbClr val="75E994"/>
                </a:solidFill>
                <a:latin typeface="Futura Medium" charset="0"/>
                <a:ea typeface="Futura Medium" charset="0"/>
                <a:cs typeface="Futura Medium" charset="0"/>
              </a:rPr>
            </a:br>
            <a:endParaRPr lang="en-US" sz="2800" dirty="0" smtClean="0">
              <a:solidFill>
                <a:srgbClr val="75E994"/>
              </a:solidFill>
              <a:latin typeface="Futura Medium" charset="0"/>
              <a:ea typeface="Futura Medium" charset="0"/>
              <a:cs typeface="Futura Medium" charset="0"/>
            </a:endParaRPr>
          </a:p>
          <a:p>
            <a:pPr algn="ctr"/>
            <a:endParaRPr lang="en-US" sz="2800" dirty="0">
              <a:solidFill>
                <a:srgbClr val="75E994"/>
              </a:solidFill>
              <a:latin typeface="Futura Medium" charset="0"/>
              <a:ea typeface="Futura Medium" charset="0"/>
              <a:cs typeface="Futura Medium" charset="0"/>
            </a:endParaRPr>
          </a:p>
          <a:p>
            <a:pPr algn="ctr"/>
            <a:r>
              <a:rPr lang="en-US" sz="2800" dirty="0" smtClean="0">
                <a:solidFill>
                  <a:srgbClr val="75E994"/>
                </a:solidFill>
                <a:latin typeface="Futura Medium" charset="0"/>
                <a:ea typeface="Futura Medium" charset="0"/>
                <a:cs typeface="Futura Medium" charset="0"/>
              </a:rPr>
              <a:t>The race to find out the structure of DNA</a:t>
            </a:r>
          </a:p>
          <a:p>
            <a:pPr marL="285750" indent="-285750">
              <a:buFont typeface="Arial" charset="0"/>
              <a:buChar char="•"/>
            </a:pPr>
            <a:r>
              <a:rPr lang="en-US" sz="2800" dirty="0" smtClean="0">
                <a:solidFill>
                  <a:srgbClr val="75E994"/>
                </a:solidFill>
                <a:latin typeface="Futura Medium" charset="0"/>
                <a:ea typeface="Futura Medium" charset="0"/>
                <a:cs typeface="Futura Medium" charset="0"/>
              </a:rPr>
              <a:t>Rosalind Franklin got X-ray diffraction pattern of DNA , which she didn’t know how to interpret. James Watson(still alive- lucky) was so brilliant that he was able to interpret it. After being shown the pattern. This amazing photo is also called </a:t>
            </a:r>
            <a:r>
              <a:rPr lang="en-US" sz="2800" b="1" dirty="0" smtClean="0">
                <a:solidFill>
                  <a:schemeClr val="bg1"/>
                </a:solidFill>
                <a:latin typeface="Futura Medium" charset="0"/>
                <a:ea typeface="Futura Medium" charset="0"/>
                <a:cs typeface="Futura Medium" charset="0"/>
              </a:rPr>
              <a:t>Photo 51</a:t>
            </a:r>
            <a:r>
              <a:rPr lang="en-US" sz="2800" dirty="0" smtClean="0">
                <a:solidFill>
                  <a:srgbClr val="75E994"/>
                </a:solidFill>
                <a:latin typeface="Futura Medium" charset="0"/>
                <a:ea typeface="Futura Medium" charset="0"/>
                <a:cs typeface="Futura Medium" charset="0"/>
              </a:rPr>
              <a:t>. Go look for it.</a:t>
            </a:r>
          </a:p>
          <a:p>
            <a:endParaRPr lang="en-US" sz="2800" dirty="0" smtClean="0">
              <a:solidFill>
                <a:srgbClr val="75E994"/>
              </a:solidFill>
              <a:latin typeface="Futura Medium" charset="0"/>
              <a:ea typeface="Futura Medium" charset="0"/>
              <a:cs typeface="Futura Medium" charset="0"/>
            </a:endParaRPr>
          </a:p>
          <a:p>
            <a:pPr marL="285750" indent="-285750">
              <a:buFont typeface="Arial" charset="0"/>
              <a:buChar char="•"/>
            </a:pPr>
            <a:endParaRPr lang="en-US" sz="2800" dirty="0">
              <a:solidFill>
                <a:srgbClr val="75E994"/>
              </a:solidFill>
              <a:latin typeface="Futura Medium" charset="0"/>
              <a:ea typeface="Futura Medium" charset="0"/>
              <a:cs typeface="Futura Medium" charset="0"/>
            </a:endParaRPr>
          </a:p>
        </p:txBody>
      </p:sp>
    </p:spTree>
    <p:extLst>
      <p:ext uri="{BB962C8B-B14F-4D97-AF65-F5344CB8AC3E}">
        <p14:creationId xmlns:p14="http://schemas.microsoft.com/office/powerpoint/2010/main" val="19101296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9FCFC"/>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1410</TotalTime>
  <Words>1122</Words>
  <Application>Microsoft Macintosh PowerPoint</Application>
  <PresentationFormat>Widescreen</PresentationFormat>
  <Paragraphs>150</Paragraphs>
  <Slides>46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Calibri</vt:lpstr>
      <vt:lpstr>Calibri Light</vt:lpstr>
      <vt:lpstr>Cambria Math</vt:lpstr>
      <vt:lpstr>Chalkboard</vt:lpstr>
      <vt:lpstr>Futura Medium</vt:lpstr>
      <vt:lpstr>Wingdings</vt:lpstr>
      <vt:lpstr>Arial</vt:lpstr>
      <vt:lpstr>Office Theme</vt:lpstr>
      <vt:lpstr>Treasure Island: Bioinformatics for everyone</vt:lpstr>
      <vt:lpstr>Genomic Data Science, Bioinformatics, Computational Genomics &amp; Statistical genomics</vt:lpstr>
      <vt:lpstr>PowerPoint Presentation</vt:lpstr>
      <vt:lpstr>What is Genomic Data science?</vt:lpstr>
      <vt:lpstr>   where we can work </vt:lpstr>
      <vt:lpstr>Cell and Molecular biology basics</vt:lpstr>
      <vt:lpstr>PowerPoint Presentation</vt:lpstr>
      <vt:lpstr>DNA is compressed and coiled in histones to make the chromosome.</vt:lpstr>
      <vt:lpstr>PowerPoint Presentation</vt:lpstr>
      <vt:lpstr>How DNA and RNA looks like :0</vt:lpstr>
      <vt:lpstr>PowerPoint Presentation</vt:lpstr>
      <vt:lpstr>PowerPoint Presentation</vt:lpstr>
      <vt:lpstr>The Central Dogma of Molecular biology </vt:lpstr>
      <vt:lpstr>PowerPoint Presentation</vt:lpstr>
      <vt:lpstr>PCR amplies the DNA in short, it’s the same as printing DNA for more copies </vt:lpstr>
      <vt:lpstr>PowerPoint Presentation</vt:lpstr>
      <vt:lpstr>Sequencing is basically like PCR but, we are able to observe what base is being added at a time. The order of the bases can be determined.</vt:lpstr>
      <vt:lpstr>PowerPoint Presentation</vt:lpstr>
      <vt:lpstr>PowerPoint Presentation</vt:lpstr>
      <vt:lpstr>PowerPoint Presentation</vt:lpstr>
      <vt:lpstr>Data from a sequencer in FASTQ format</vt:lpstr>
      <vt:lpstr>PowerPoint Presentation</vt:lpstr>
      <vt:lpstr>PowerPoint Presentation</vt:lpstr>
      <vt:lpstr>    Practical  Requirements: Python 2/3 IDE, ipython/jupyter notebook, go to python tutor  Knowledge in any programming  language will help.  Can do attitude   If you don’t know any, you’ll learn one today, a bit. </vt:lpstr>
      <vt:lpstr>     Defining a problem.   Guanine Cytosine count (GC%) = (G+C)/(Total reads) * 100   Differs from species to species </vt:lpstr>
      <vt:lpstr>      Question  Input: Given three strings each 1000 characters long, calculate the %GC content between the two species and the randomly generated genome  Output: Float(decimal) of each GC percentage</vt:lpstr>
      <vt:lpstr>PowerPoint Presentation</vt:lpstr>
      <vt:lpstr>PowerPoint Presentation</vt:lpstr>
      <vt:lpstr>  My code to solve this problem, copy paste into IDE or sublime or textwrangler and review of all requirements. The file is in FASTA format.</vt:lpstr>
      <vt:lpstr>PowerPoint Presentation</vt:lpstr>
      <vt:lpstr>What have you noticed?</vt:lpstr>
      <vt:lpstr> GC content assessing the quality of the reads</vt:lpstr>
      <vt:lpstr> Cancer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Credits: Who reviewed these slides, thanks to instructors, friends. You rock!  </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Biocomputing with Python and galaxy</dc:title>
  <dc:creator>Microsoft Office User</dc:creator>
  <cp:lastModifiedBy>Microsoft Office User</cp:lastModifiedBy>
  <cp:revision>165</cp:revision>
  <dcterms:created xsi:type="dcterms:W3CDTF">2016-07-03T10:07:33Z</dcterms:created>
  <dcterms:modified xsi:type="dcterms:W3CDTF">2017-07-10T05:16:03Z</dcterms:modified>
</cp:coreProperties>
</file>